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15"/>
  </p:notesMasterIdLst>
  <p:sldIdLst>
    <p:sldId id="292" r:id="rId2"/>
    <p:sldId id="293" r:id="rId3"/>
    <p:sldId id="294" r:id="rId4"/>
    <p:sldId id="295" r:id="rId5"/>
    <p:sldId id="296" r:id="rId6"/>
    <p:sldId id="300" r:id="rId7"/>
    <p:sldId id="297" r:id="rId8"/>
    <p:sldId id="303" r:id="rId9"/>
    <p:sldId id="301" r:id="rId10"/>
    <p:sldId id="304" r:id="rId11"/>
    <p:sldId id="305" r:id="rId12"/>
    <p:sldId id="306" r:id="rId13"/>
    <p:sldId id="307" r:id="rId14"/>
  </p:sldIdLst>
  <p:sldSz cx="12192000" cy="6858000"/>
  <p:notesSz cx="12192000" cy="6858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Verdana" panose="020B0604030504040204" pitchFamily="34" charset="0"/>
      <p:regular r:id="rId20"/>
      <p:bold r:id="rId21"/>
      <p:italic r:id="rId22"/>
      <p:boldItalic r:id="rId23"/>
    </p:embeddedFont>
    <p:embeddedFont>
      <p:font typeface="Cambria Math" panose="02040503050406030204" pitchFamily="18" charset="0"/>
      <p:regular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000000"/>
          </p15:clr>
        </p15:guide>
        <p15:guide id="2" pos="2160">
          <p15:clr>
            <a:srgbClr val="000000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7" roundtripDataSignature="AMtx7mg/JqYH/Fp1ByKJpB3e7TLNkOQrB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D5D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Estilo com Tema 1 - Ênfase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62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7" Type="http://customschemas.google.com/relationships/presentationmetadata" Target="meta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032400" y="514350"/>
            <a:ext cx="81284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3" name="Google Shape;6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573912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3" name="Google Shape;6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320867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3" name="Google Shape;6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2825615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3" name="Google Shape;6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6472764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3" name="Google Shape;6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848835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3" name="Google Shape;6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548968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3" name="Google Shape;6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0527900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3" name="Google Shape;6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339869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3" name="Google Shape;6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794153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3" name="Google Shape;6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908099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3" name="Google Shape;6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9473624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3" name="Google Shape;6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3123058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3" name="Google Shape;6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6632246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8"/>
          <p:cNvSpPr txBox="1">
            <a:spLocks noGrp="1"/>
          </p:cNvSpPr>
          <p:nvPr>
            <p:ph type="title"/>
          </p:nvPr>
        </p:nvSpPr>
        <p:spPr>
          <a:xfrm>
            <a:off x="439318" y="430783"/>
            <a:ext cx="5157470" cy="353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50" b="1" i="0">
                <a:solidFill>
                  <a:srgbClr val="222C66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8"/>
          <p:cNvSpPr txBox="1">
            <a:spLocks noGrp="1"/>
          </p:cNvSpPr>
          <p:nvPr>
            <p:ph type="body" idx="1"/>
          </p:nvPr>
        </p:nvSpPr>
        <p:spPr>
          <a:xfrm>
            <a:off x="440537" y="1191869"/>
            <a:ext cx="10939145" cy="2261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8"/>
          <p:cNvSpPr txBox="1">
            <a:spLocks noGrp="1"/>
          </p:cNvSpPr>
          <p:nvPr>
            <p:ph type="ftr" idx="11"/>
          </p:nvPr>
        </p:nvSpPr>
        <p:spPr>
          <a:xfrm>
            <a:off x="440537" y="6436724"/>
            <a:ext cx="2894329" cy="1962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8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8"/>
          <p:cNvSpPr txBox="1">
            <a:spLocks noGrp="1"/>
          </p:cNvSpPr>
          <p:nvPr>
            <p:ph type="sldNum" idx="12"/>
          </p:nvPr>
        </p:nvSpPr>
        <p:spPr>
          <a:xfrm>
            <a:off x="11509502" y="6453793"/>
            <a:ext cx="243204" cy="1962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3810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3810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3810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3810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3810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3810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3810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3810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3810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1"/>
          <p:cNvSpPr txBox="1">
            <a:spLocks noGrp="1"/>
          </p:cNvSpPr>
          <p:nvPr>
            <p:ph type="title"/>
          </p:nvPr>
        </p:nvSpPr>
        <p:spPr>
          <a:xfrm>
            <a:off x="439318" y="430783"/>
            <a:ext cx="5157470" cy="353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50" b="1" i="0">
                <a:solidFill>
                  <a:srgbClr val="222C66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1"/>
          <p:cNvSpPr txBox="1">
            <a:spLocks noGrp="1"/>
          </p:cNvSpPr>
          <p:nvPr>
            <p:ph type="ftr" idx="11"/>
          </p:nvPr>
        </p:nvSpPr>
        <p:spPr>
          <a:xfrm>
            <a:off x="440537" y="6436724"/>
            <a:ext cx="2894329" cy="1962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11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11"/>
          <p:cNvSpPr txBox="1">
            <a:spLocks noGrp="1"/>
          </p:cNvSpPr>
          <p:nvPr>
            <p:ph type="sldNum" idx="12"/>
          </p:nvPr>
        </p:nvSpPr>
        <p:spPr>
          <a:xfrm>
            <a:off x="11509502" y="6453793"/>
            <a:ext cx="243204" cy="1962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3810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3810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3810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3810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3810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3810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3810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3810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3810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2"/>
          <p:cNvSpPr txBox="1">
            <a:spLocks noGrp="1"/>
          </p:cNvSpPr>
          <p:nvPr>
            <p:ph type="ftr" idx="11"/>
          </p:nvPr>
        </p:nvSpPr>
        <p:spPr>
          <a:xfrm>
            <a:off x="440537" y="6436724"/>
            <a:ext cx="2894329" cy="1962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12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12"/>
          <p:cNvSpPr txBox="1">
            <a:spLocks noGrp="1"/>
          </p:cNvSpPr>
          <p:nvPr>
            <p:ph type="sldNum" idx="12"/>
          </p:nvPr>
        </p:nvSpPr>
        <p:spPr>
          <a:xfrm>
            <a:off x="11509502" y="6453793"/>
            <a:ext cx="243204" cy="1962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3810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3810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3810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3810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3810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3810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3810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3810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3810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0" y="0"/>
            <a:ext cx="123444" cy="6857998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7;p7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413747" y="481583"/>
            <a:ext cx="1680972" cy="252984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8;p7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1335511" y="419100"/>
            <a:ext cx="426720" cy="339851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p7"/>
          <p:cNvSpPr txBox="1">
            <a:spLocks noGrp="1"/>
          </p:cNvSpPr>
          <p:nvPr>
            <p:ph type="title"/>
          </p:nvPr>
        </p:nvSpPr>
        <p:spPr>
          <a:xfrm>
            <a:off x="439318" y="430783"/>
            <a:ext cx="5157470" cy="353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50" b="1" i="0" u="none" strike="noStrike" cap="none">
                <a:solidFill>
                  <a:srgbClr val="222C66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Google Shape;10;p7"/>
          <p:cNvSpPr txBox="1">
            <a:spLocks noGrp="1"/>
          </p:cNvSpPr>
          <p:nvPr>
            <p:ph type="body" idx="1"/>
          </p:nvPr>
        </p:nvSpPr>
        <p:spPr>
          <a:xfrm>
            <a:off x="440537" y="1191869"/>
            <a:ext cx="10939145" cy="2261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7"/>
          <p:cNvSpPr txBox="1">
            <a:spLocks noGrp="1"/>
          </p:cNvSpPr>
          <p:nvPr>
            <p:ph type="ftr" idx="11"/>
          </p:nvPr>
        </p:nvSpPr>
        <p:spPr>
          <a:xfrm>
            <a:off x="440537" y="6436724"/>
            <a:ext cx="2894329" cy="1962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100" b="0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7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7"/>
          <p:cNvSpPr txBox="1">
            <a:spLocks noGrp="1"/>
          </p:cNvSpPr>
          <p:nvPr>
            <p:ph type="sldNum" idx="12"/>
          </p:nvPr>
        </p:nvSpPr>
        <p:spPr>
          <a:xfrm>
            <a:off x="11509502" y="6453793"/>
            <a:ext cx="243204" cy="1962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381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381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381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381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381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381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381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381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381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 sz="140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3" r:id="rId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7" Type="http://schemas.openxmlformats.org/officeDocument/2006/relationships/image" Target="../media/image3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66" name="Google Shape;66;p3"/>
              <p:cNvSpPr txBox="1">
                <a:spLocks noGrp="1"/>
              </p:cNvSpPr>
              <p:nvPr>
                <p:ph type="title"/>
              </p:nvPr>
            </p:nvSpPr>
            <p:spPr>
              <a:xfrm>
                <a:off x="439318" y="430783"/>
                <a:ext cx="8546062" cy="37451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12050" rIns="0" bIns="0" anchor="t" anchorCtr="0">
                <a:spAutoFit/>
              </a:bodyPr>
              <a:lstStyle/>
              <a:p>
                <a:pPr marL="12700" lvl="0">
                  <a:buClr>
                    <a:schemeClr val="dk1"/>
                  </a:buClr>
                </a:pPr>
                <a:r>
                  <a:rPr lang="en-US" dirty="0" smtClean="0"/>
                  <a:t>1° </a:t>
                </a:r>
                <a:r>
                  <a:rPr lang="en-US" dirty="0" err="1" smtClean="0"/>
                  <a:t>Etapa</a:t>
                </a:r>
                <a:r>
                  <a:rPr lang="en-US" dirty="0" smtClean="0"/>
                  <a:t> - </a:t>
                </a:r>
                <a:r>
                  <a:rPr lang="en-US" dirty="0"/>
                  <a:t>Determinar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pt-BR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pt-BR">
                            <a:latin typeface="Cambria Math" panose="02040503050406030204" pitchFamily="18" charset="0"/>
                          </a:rPr>
                          <m:t>𝐖</m:t>
                        </m:r>
                      </m:e>
                      <m:sub>
                        <m:r>
                          <a:rPr lang="pt-BR">
                            <a:latin typeface="Cambria Math" panose="02040503050406030204" pitchFamily="18" charset="0"/>
                          </a:rPr>
                          <m:t>𝐛𝐫𝐚𝐠𝐠</m:t>
                        </m:r>
                      </m:sub>
                    </m:sSub>
                  </m:oMath>
                </a14:m>
                <a:r>
                  <a:rPr lang="pt-BR" dirty="0" smtClean="0"/>
                  <a:t>.</a:t>
                </a:r>
                <a:endParaRPr dirty="0"/>
              </a:p>
            </p:txBody>
          </p:sp>
        </mc:Choice>
        <mc:Fallback xmlns="">
          <p:sp>
            <p:nvSpPr>
              <p:cNvPr id="66" name="Google Shape;66;p3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439318" y="430783"/>
                <a:ext cx="8546062" cy="374511"/>
              </a:xfrm>
              <a:prstGeom prst="rect">
                <a:avLst/>
              </a:prstGeom>
              <a:blipFill>
                <a:blip r:embed="rId3"/>
                <a:stretch>
                  <a:fillRect l="-1783" t="-22951" b="-32787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8" name="Google Shape;68;p3"/>
          <p:cNvSpPr txBox="1">
            <a:spLocks noGrp="1"/>
          </p:cNvSpPr>
          <p:nvPr>
            <p:ph type="sldNum" idx="12"/>
          </p:nvPr>
        </p:nvSpPr>
        <p:spPr>
          <a:xfrm>
            <a:off x="11509502" y="6453793"/>
            <a:ext cx="243300" cy="169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Google Shape;65;p3"/>
              <p:cNvSpPr txBox="1"/>
              <p:nvPr/>
            </p:nvSpPr>
            <p:spPr>
              <a:xfrm>
                <a:off x="439318" y="783850"/>
                <a:ext cx="11069100" cy="120045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190500" rIns="0" bIns="0" anchor="t" anchorCtr="0">
                <a:spAutoFit/>
              </a:bodyPr>
              <a:lstStyle/>
              <a:p>
                <a:pPr marL="355600" lvl="0" indent="-342900" algn="just">
                  <a:buSzPts val="2000"/>
                  <a:buFont typeface="Arial" panose="020B0604020202020204" pitchFamily="34" charset="0"/>
                  <a:buChar char="•"/>
                </a:pPr>
                <a:r>
                  <a:rPr lang="en-US" sz="1600" dirty="0" smtClean="0">
                    <a:latin typeface="Verdana"/>
                    <a:ea typeface="Verdana"/>
                    <a:cs typeface="Verdana"/>
                    <a:sym typeface="Verdana"/>
                  </a:rPr>
                  <a:t>Grade de </a:t>
                </a:r>
                <a:r>
                  <a:rPr lang="en-US" sz="1600" dirty="0" err="1" smtClean="0">
                    <a:latin typeface="Verdana"/>
                    <a:ea typeface="Verdana"/>
                    <a:cs typeface="Verdana"/>
                    <a:sym typeface="Verdana"/>
                  </a:rPr>
                  <a:t>bragg</a:t>
                </a:r>
                <a:r>
                  <a:rPr lang="en-US" sz="1600" dirty="0" smtClean="0">
                    <a:latin typeface="Verdana"/>
                    <a:ea typeface="Verdana"/>
                    <a:cs typeface="Verdana"/>
                    <a:sym typeface="Verdana"/>
                  </a:rPr>
                  <a:t> </a:t>
                </a:r>
                <a:r>
                  <a:rPr lang="en-US" sz="1600" dirty="0" err="1" smtClean="0">
                    <a:latin typeface="Verdana"/>
                    <a:ea typeface="Verdana"/>
                    <a:cs typeface="Verdana"/>
                    <a:sym typeface="Verdana"/>
                  </a:rPr>
                  <a:t>feita</a:t>
                </a:r>
                <a:r>
                  <a:rPr lang="en-US" sz="1600" dirty="0" smtClean="0">
                    <a:latin typeface="Verdana"/>
                    <a:ea typeface="Verdana"/>
                    <a:cs typeface="Verdana"/>
                    <a:sym typeface="Verdana"/>
                  </a:rPr>
                  <a:t> </a:t>
                </a:r>
                <a:r>
                  <a:rPr lang="en-US" sz="1600" dirty="0" err="1" smtClean="0">
                    <a:latin typeface="Verdana"/>
                    <a:ea typeface="Verdana"/>
                    <a:cs typeface="Verdana"/>
                    <a:sym typeface="Verdana"/>
                  </a:rPr>
                  <a:t>em</a:t>
                </a:r>
                <a:r>
                  <a:rPr lang="en-US" sz="1600" dirty="0" smtClean="0">
                    <a:latin typeface="Verdana"/>
                    <a:ea typeface="Verdana"/>
                    <a:cs typeface="Verdana"/>
                    <a:sym typeface="Verdana"/>
                  </a:rPr>
                  <a:t> SOI;</a:t>
                </a:r>
              </a:p>
              <a:p>
                <a:pPr marL="355600" lvl="0" indent="-342900" algn="just">
                  <a:buSzPts val="2000"/>
                  <a:buFont typeface="Arial" panose="020B0604020202020204" pitchFamily="34" charset="0"/>
                  <a:buChar char="•"/>
                </a:pPr>
                <a:r>
                  <a:rPr lang="en-US" sz="1600" dirty="0" err="1" smtClean="0">
                    <a:latin typeface="Verdana"/>
                    <a:ea typeface="Verdana"/>
                    <a:cs typeface="Verdana"/>
                    <a:sym typeface="Verdana"/>
                  </a:rPr>
                  <a:t>Espessura</a:t>
                </a:r>
                <a:r>
                  <a:rPr lang="en-US" sz="1600" dirty="0" smtClean="0">
                    <a:latin typeface="Verdana"/>
                    <a:ea typeface="Verdana"/>
                    <a:cs typeface="Verdana"/>
                    <a:sym typeface="Verdana"/>
                  </a:rPr>
                  <a:t> de 220 nm;</a:t>
                </a:r>
                <a:endParaRPr lang="en-US" sz="1600" dirty="0">
                  <a:latin typeface="Verdana"/>
                  <a:ea typeface="Verdana"/>
                  <a:cs typeface="Verdana"/>
                  <a:sym typeface="Verdana"/>
                </a:endParaRPr>
              </a:p>
              <a:p>
                <a:pPr marL="355600" lvl="0" indent="-342900" algn="just">
                  <a:buSzPts val="2000"/>
                  <a:buFont typeface="Arial" panose="020B0604020202020204" pitchFamily="34" charset="0"/>
                  <a:buChar char="•"/>
                </a:pPr>
                <a:r>
                  <a:rPr lang="en-US" sz="1600" dirty="0" err="1">
                    <a:latin typeface="Verdana"/>
                    <a:ea typeface="Verdana"/>
                    <a:cs typeface="Verdana"/>
                    <a:sym typeface="Verdana"/>
                  </a:rPr>
                  <a:t>Largura</a:t>
                </a:r>
                <a:r>
                  <a:rPr lang="en-US" sz="1600" dirty="0">
                    <a:latin typeface="Verdana"/>
                    <a:ea typeface="Verdana"/>
                    <a:cs typeface="Verdana"/>
                    <a:sym typeface="Verdana"/>
                  </a:rPr>
                  <a:t> de 500 nm com um </a:t>
                </a:r>
                <a14:m>
                  <m:oMath xmlns:m="http://schemas.openxmlformats.org/officeDocument/2006/math">
                    <m:r>
                      <a:rPr lang="pt-BR" sz="1600" i="1">
                        <a:latin typeface="Cambria Math" panose="02040503050406030204" pitchFamily="18" charset="0"/>
                        <a:ea typeface="Verdana"/>
                        <a:cs typeface="Verdana"/>
                        <a:sym typeface="Verdana"/>
                      </a:rPr>
                      <m:t>𝛿</m:t>
                    </m:r>
                  </m:oMath>
                </a14:m>
                <a:r>
                  <a:rPr lang="en-US" sz="1600" dirty="0">
                    <a:latin typeface="Verdana"/>
                    <a:ea typeface="Verdana"/>
                    <a:cs typeface="Verdana"/>
                    <a:sym typeface="Verdana"/>
                  </a:rPr>
                  <a:t>=20 </a:t>
                </a:r>
                <a:r>
                  <a:rPr lang="en-US" sz="1600" dirty="0" smtClean="0">
                    <a:latin typeface="Verdana"/>
                    <a:ea typeface="Verdana"/>
                    <a:cs typeface="Verdana"/>
                    <a:sym typeface="Verdana"/>
                  </a:rPr>
                  <a:t>nm</a:t>
                </a:r>
                <a:r>
                  <a:rPr lang="en-US" sz="1600" dirty="0">
                    <a:latin typeface="Verdana"/>
                    <a:ea typeface="Verdana"/>
                    <a:cs typeface="Verdana"/>
                    <a:sym typeface="Verdana"/>
                  </a:rPr>
                  <a:t>;</a:t>
                </a:r>
                <a:endParaRPr lang="en-US" sz="1600" dirty="0" smtClean="0">
                  <a:latin typeface="Verdana"/>
                  <a:ea typeface="Verdana"/>
                  <a:cs typeface="Verdana"/>
                  <a:sym typeface="Verdana"/>
                </a:endParaRPr>
              </a:p>
              <a:p>
                <a:pPr marL="355600" indent="-342900" algn="just">
                  <a:buSzPts val="2000"/>
                  <a:buFont typeface="Arial" panose="020B0604020202020204" pitchFamily="34" charset="0"/>
                  <a:buChar char="•"/>
                </a:pPr>
                <a:r>
                  <a:rPr lang="pt-BR" sz="1600" dirty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Para comprimento de onda de ressonância em 1530 </a:t>
                </a:r>
                <a:r>
                  <a:rPr lang="pt-BR" sz="1600" dirty="0" err="1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nm</a:t>
                </a:r>
                <a:r>
                  <a:rPr lang="pt-BR" sz="1600" dirty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, foi achado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pt-BR" sz="1600" i="1">
                            <a:latin typeface="Cambria Math" panose="02040503050406030204" pitchFamily="18" charset="0"/>
                            <a:ea typeface="Verdana" panose="020B0604030504040204" pitchFamily="34" charset="0"/>
                            <a:cs typeface="Verdana"/>
                            <a:sym typeface="Verdana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pt-BR" sz="1600" b="0" i="0" smtClean="0">
                            <a:latin typeface="Cambria Math" panose="02040503050406030204" pitchFamily="18" charset="0"/>
                            <a:ea typeface="Verdana" panose="020B0604030504040204" pitchFamily="34" charset="0"/>
                            <a:cs typeface="Verdana"/>
                            <a:sym typeface="Verdana"/>
                          </a:rPr>
                          <m:t>Λ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pt-BR" sz="1600">
                            <a:latin typeface="Cambria Math" panose="02040503050406030204" pitchFamily="18" charset="0"/>
                            <a:ea typeface="Verdana" panose="020B0604030504040204" pitchFamily="34" charset="0"/>
                            <a:cs typeface="Verdana"/>
                            <a:sym typeface="Verdana"/>
                          </a:rPr>
                          <m:t>bragg</m:t>
                        </m:r>
                      </m:sub>
                    </m:sSub>
                  </m:oMath>
                </a14:m>
                <a:r>
                  <a:rPr lang="en-US" sz="1600" dirty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 = 315,64 </a:t>
                </a:r>
                <a:r>
                  <a:rPr lang="en-US" sz="1600" dirty="0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nm</a:t>
                </a:r>
                <a:r>
                  <a:rPr lang="en-US" sz="1600" dirty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.</a:t>
                </a:r>
                <a:endParaRPr lang="en-US" sz="1600" dirty="0">
                  <a:latin typeface="Verdana"/>
                  <a:ea typeface="Verdana"/>
                  <a:cs typeface="Verdana"/>
                  <a:sym typeface="Verdana"/>
                </a:endParaRPr>
              </a:p>
            </p:txBody>
          </p:sp>
        </mc:Choice>
        <mc:Fallback xmlns="">
          <p:sp>
            <p:nvSpPr>
              <p:cNvPr id="10" name="Google Shape;65;p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9318" y="783850"/>
                <a:ext cx="11069100" cy="1200457"/>
              </a:xfrm>
              <a:prstGeom prst="rect">
                <a:avLst/>
              </a:prstGeom>
              <a:blipFill>
                <a:blip r:embed="rId4"/>
                <a:stretch>
                  <a:fillRect l="-1211" b="-9645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Imagem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33353" y="2230528"/>
            <a:ext cx="2371659" cy="4531721"/>
          </a:xfrm>
          <a:prstGeom prst="rect">
            <a:avLst/>
          </a:prstGeom>
        </p:spPr>
      </p:pic>
      <p:cxnSp>
        <p:nvCxnSpPr>
          <p:cNvPr id="9" name="Conector de Seta Reta 8"/>
          <p:cNvCxnSpPr/>
          <p:nvPr/>
        </p:nvCxnSpPr>
        <p:spPr>
          <a:xfrm flipV="1">
            <a:off x="4791016" y="3658862"/>
            <a:ext cx="927293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CaixaDeTexto 10"/>
              <p:cNvSpPr txBox="1"/>
              <p:nvPr/>
            </p:nvSpPr>
            <p:spPr>
              <a:xfrm>
                <a:off x="4849840" y="3330759"/>
                <a:ext cx="868469" cy="3281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pt-BR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pt-BR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Λ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pt-BR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bragg</m:t>
                          </m:r>
                        </m:sub>
                      </m:sSub>
                    </m:oMath>
                  </m:oMathPara>
                </a14:m>
                <a:endParaRPr lang="pt-BR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1" name="CaixaDeTexto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49840" y="3330759"/>
                <a:ext cx="868469" cy="328103"/>
              </a:xfrm>
              <a:prstGeom prst="rect">
                <a:avLst/>
              </a:prstGeom>
              <a:blipFill>
                <a:blip r:embed="rId6"/>
                <a:stretch>
                  <a:fillRect b="-5556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" name="Conector de Seta Reta 11"/>
          <p:cNvCxnSpPr/>
          <p:nvPr/>
        </p:nvCxnSpPr>
        <p:spPr>
          <a:xfrm>
            <a:off x="4785911" y="5317888"/>
            <a:ext cx="498163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CaixaDeTexto 12"/>
              <p:cNvSpPr txBox="1"/>
              <p:nvPr/>
            </p:nvSpPr>
            <p:spPr>
              <a:xfrm>
                <a:off x="4650120" y="5317888"/>
                <a:ext cx="868469" cy="43755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type m:val="skw"/>
                          <m:ctrlPr>
                            <a:rPr lang="pt-BR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pt-BR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pt-BR" b="0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Λ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pt-BR" b="0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bragg</m:t>
                              </m:r>
                            </m:sub>
                          </m:sSub>
                        </m:num>
                        <m:den>
                          <m:r>
                            <a:rPr lang="pt-BR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</m:oMath>
                  </m:oMathPara>
                </a14:m>
                <a:endParaRPr lang="pt-BR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3" name="CaixaDeTexto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50120" y="5317888"/>
                <a:ext cx="868469" cy="437556"/>
              </a:xfrm>
              <a:prstGeom prst="rect">
                <a:avLst/>
              </a:prstGeom>
              <a:blipFill>
                <a:blip r:embed="rId7"/>
                <a:stretch>
                  <a:fillRect t="-80556" r="-57746" b="-141667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32784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"/>
          <p:cNvSpPr txBox="1">
            <a:spLocks noGrp="1"/>
          </p:cNvSpPr>
          <p:nvPr>
            <p:ph type="title"/>
          </p:nvPr>
        </p:nvSpPr>
        <p:spPr>
          <a:xfrm>
            <a:off x="439317" y="430783"/>
            <a:ext cx="8816649" cy="673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>
              <a:buClr>
                <a:schemeClr val="dk1"/>
              </a:buClr>
            </a:pPr>
            <a:r>
              <a:rPr lang="en-US" dirty="0" smtClean="0"/>
              <a:t>7º </a:t>
            </a:r>
            <a:r>
              <a:rPr lang="en-US" dirty="0" err="1" smtClean="0"/>
              <a:t>Etapa</a:t>
            </a:r>
            <a:r>
              <a:rPr lang="en-US" dirty="0" smtClean="0"/>
              <a:t> – </a:t>
            </a:r>
            <a:r>
              <a:rPr lang="pt-BR" dirty="0" smtClean="0"/>
              <a:t>Qual o máximo de deformação que é possível aplicar mantendo a relação de potência linear?</a:t>
            </a:r>
            <a:endParaRPr dirty="0"/>
          </a:p>
        </p:txBody>
      </p:sp>
      <p:sp>
        <p:nvSpPr>
          <p:cNvPr id="68" name="Google Shape;68;p3"/>
          <p:cNvSpPr txBox="1">
            <a:spLocks noGrp="1"/>
          </p:cNvSpPr>
          <p:nvPr>
            <p:ph type="sldNum" idx="12"/>
          </p:nvPr>
        </p:nvSpPr>
        <p:spPr>
          <a:xfrm>
            <a:off x="11509502" y="6453793"/>
            <a:ext cx="243300" cy="169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517" y="1104670"/>
            <a:ext cx="3872589" cy="3876501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8849" y="1104670"/>
            <a:ext cx="3834781" cy="3838654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1373" y="1111483"/>
            <a:ext cx="3858975" cy="3862873"/>
          </a:xfrm>
          <a:prstGeom prst="rect">
            <a:avLst/>
          </a:prstGeom>
        </p:spPr>
      </p:pic>
      <p:sp>
        <p:nvSpPr>
          <p:cNvPr id="7" name="Google Shape;65;p3"/>
          <p:cNvSpPr txBox="1"/>
          <p:nvPr/>
        </p:nvSpPr>
        <p:spPr>
          <a:xfrm>
            <a:off x="413230" y="4943324"/>
            <a:ext cx="11070185" cy="6848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90500" rIns="0" bIns="0" anchor="t" anchorCtr="0">
            <a:spAutoFit/>
          </a:bodyPr>
          <a:lstStyle/>
          <a:p>
            <a:pPr marL="298450" lvl="0" indent="-285750" algn="just">
              <a:buSzPts val="2000"/>
              <a:buFont typeface="Arial" panose="020B0604020202020204" pitchFamily="34" charset="0"/>
              <a:buChar char="•"/>
            </a:pPr>
            <a:r>
              <a:rPr lang="pt-BR" sz="1600" dirty="0" smtClean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Note agora que apenas ajustando o comprimento de onda do laser, desde S = 0 a razão de potência é linear.</a:t>
            </a:r>
          </a:p>
        </p:txBody>
      </p:sp>
    </p:spTree>
    <p:extLst>
      <p:ext uri="{BB962C8B-B14F-4D97-AF65-F5344CB8AC3E}">
        <p14:creationId xmlns:p14="http://schemas.microsoft.com/office/powerpoint/2010/main" val="365477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/>
          <p:cNvSpPr txBox="1">
            <a:spLocks noGrp="1"/>
          </p:cNvSpPr>
          <p:nvPr>
            <p:ph type="sldNum" idx="12"/>
          </p:nvPr>
        </p:nvSpPr>
        <p:spPr>
          <a:xfrm>
            <a:off x="11509502" y="6453793"/>
            <a:ext cx="243300" cy="169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sp>
        <p:nvSpPr>
          <p:cNvPr id="10" name="Google Shape;66;p3"/>
          <p:cNvSpPr txBox="1">
            <a:spLocks noGrp="1"/>
          </p:cNvSpPr>
          <p:nvPr>
            <p:ph type="title"/>
          </p:nvPr>
        </p:nvSpPr>
        <p:spPr>
          <a:xfrm>
            <a:off x="439317" y="430783"/>
            <a:ext cx="8816649" cy="673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>
              <a:buClr>
                <a:schemeClr val="dk1"/>
              </a:buClr>
            </a:pPr>
            <a:r>
              <a:rPr lang="en-US" dirty="0"/>
              <a:t>7</a:t>
            </a:r>
            <a:r>
              <a:rPr lang="en-US" dirty="0" smtClean="0"/>
              <a:t>º </a:t>
            </a:r>
            <a:r>
              <a:rPr lang="en-US" dirty="0" err="1" smtClean="0"/>
              <a:t>Etapa</a:t>
            </a:r>
            <a:r>
              <a:rPr lang="en-US" dirty="0" smtClean="0"/>
              <a:t> – </a:t>
            </a:r>
            <a:r>
              <a:rPr lang="pt-BR" dirty="0"/>
              <a:t>Qual o máximo de deformação que é possível aplicar mantendo a relação de potência linear?</a:t>
            </a:r>
            <a:endParaRPr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730" y="1862700"/>
            <a:ext cx="3938102" cy="3942080"/>
          </a:xfrm>
          <a:prstGeom prst="rect">
            <a:avLst/>
          </a:prstGeom>
        </p:spPr>
      </p:pic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4832" y="1862700"/>
            <a:ext cx="3938102" cy="3942080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447" y="1862700"/>
            <a:ext cx="3780589" cy="3856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089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/>
          <p:cNvSpPr txBox="1">
            <a:spLocks noGrp="1"/>
          </p:cNvSpPr>
          <p:nvPr>
            <p:ph type="sldNum" idx="12"/>
          </p:nvPr>
        </p:nvSpPr>
        <p:spPr>
          <a:xfrm>
            <a:off x="11509502" y="6453793"/>
            <a:ext cx="243300" cy="169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sp>
        <p:nvSpPr>
          <p:cNvPr id="10" name="Google Shape;66;p3"/>
          <p:cNvSpPr txBox="1">
            <a:spLocks noGrp="1"/>
          </p:cNvSpPr>
          <p:nvPr>
            <p:ph type="title"/>
          </p:nvPr>
        </p:nvSpPr>
        <p:spPr>
          <a:xfrm>
            <a:off x="439317" y="430783"/>
            <a:ext cx="8816649" cy="673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>
              <a:buClr>
                <a:schemeClr val="dk1"/>
              </a:buClr>
            </a:pPr>
            <a:r>
              <a:rPr lang="en-US" dirty="0" smtClean="0"/>
              <a:t>8º </a:t>
            </a:r>
            <a:r>
              <a:rPr lang="en-US" dirty="0" err="1" smtClean="0"/>
              <a:t>Etapa</a:t>
            </a:r>
            <a:r>
              <a:rPr lang="en-US" dirty="0" smtClean="0"/>
              <a:t> – </a:t>
            </a:r>
            <a:r>
              <a:rPr lang="pt-BR" dirty="0" smtClean="0"/>
              <a:t>Variando o comprimento de onda do laser na faixa para obter o ponto ótimo.</a:t>
            </a:r>
            <a:endParaRPr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317" y="1392272"/>
            <a:ext cx="5056414" cy="5061521"/>
          </a:xfrm>
          <a:prstGeom prst="rect">
            <a:avLst/>
          </a:prstGeom>
        </p:spPr>
      </p:pic>
      <p:pic>
        <p:nvPicPr>
          <p:cNvPr id="9" name="Imagem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5731" y="1392272"/>
            <a:ext cx="5056414" cy="5061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099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/>
          <p:cNvSpPr txBox="1">
            <a:spLocks noGrp="1"/>
          </p:cNvSpPr>
          <p:nvPr>
            <p:ph type="sldNum" idx="12"/>
          </p:nvPr>
        </p:nvSpPr>
        <p:spPr>
          <a:xfrm>
            <a:off x="11509502" y="6453793"/>
            <a:ext cx="243300" cy="169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sp>
        <p:nvSpPr>
          <p:cNvPr id="10" name="Google Shape;66;p3"/>
          <p:cNvSpPr txBox="1">
            <a:spLocks noGrp="1"/>
          </p:cNvSpPr>
          <p:nvPr>
            <p:ph type="title"/>
          </p:nvPr>
        </p:nvSpPr>
        <p:spPr>
          <a:xfrm>
            <a:off x="439317" y="430783"/>
            <a:ext cx="8816649" cy="673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>
              <a:buClr>
                <a:schemeClr val="dk1"/>
              </a:buClr>
            </a:pPr>
            <a:r>
              <a:rPr lang="en-US" dirty="0" smtClean="0"/>
              <a:t>8º </a:t>
            </a:r>
            <a:r>
              <a:rPr lang="en-US" dirty="0" err="1" smtClean="0"/>
              <a:t>Etapa</a:t>
            </a:r>
            <a:r>
              <a:rPr lang="en-US" dirty="0" smtClean="0"/>
              <a:t> – </a:t>
            </a:r>
            <a:r>
              <a:rPr lang="pt-BR" dirty="0" smtClean="0"/>
              <a:t>Variando o comprimento de onda do laser na faixa para obter o ponto ótimo.</a:t>
            </a:r>
            <a:endParaRPr dirty="0"/>
          </a:p>
        </p:txBody>
      </p:sp>
      <p:pic>
        <p:nvPicPr>
          <p:cNvPr id="11" name="Imagem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586" y="1352444"/>
            <a:ext cx="2988319" cy="3049716"/>
          </a:xfrm>
          <a:prstGeom prst="rect">
            <a:avLst/>
          </a:prstGeom>
        </p:spPr>
      </p:pic>
      <p:pic>
        <p:nvPicPr>
          <p:cNvPr id="12" name="Imagem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2859" y="1334347"/>
            <a:ext cx="2991758" cy="3053226"/>
          </a:xfrm>
          <a:prstGeom prst="rect">
            <a:avLst/>
          </a:prstGeom>
        </p:spPr>
      </p:pic>
      <p:pic>
        <p:nvPicPr>
          <p:cNvPr id="13" name="Imagem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0905" y="1322372"/>
            <a:ext cx="3003493" cy="3065202"/>
          </a:xfrm>
          <a:prstGeom prst="rect">
            <a:avLst/>
          </a:prstGeom>
        </p:spPr>
      </p:pic>
      <p:pic>
        <p:nvPicPr>
          <p:cNvPr id="14" name="Imagem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4617" y="1359223"/>
            <a:ext cx="2967383" cy="302835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15" name="Tabela 1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871984329"/>
                  </p:ext>
                </p:extLst>
              </p:nvPr>
            </p:nvGraphicFramePr>
            <p:xfrm>
              <a:off x="569166" y="4619862"/>
              <a:ext cx="10534264" cy="1483360"/>
            </p:xfrm>
            <a:graphic>
              <a:graphicData uri="http://schemas.openxmlformats.org/drawingml/2006/table">
                <a:tbl>
                  <a:tblPr firstRow="1" bandRow="1">
                    <a:tableStyleId>{3C2FFA5D-87B4-456A-9821-1D502468CF0F}</a:tableStyleId>
                  </a:tblPr>
                  <a:tblGrid>
                    <a:gridCol w="3200401">
                      <a:extLst>
                        <a:ext uri="{9D8B030D-6E8A-4147-A177-3AD203B41FA5}">
                          <a16:colId xmlns:a16="http://schemas.microsoft.com/office/drawing/2014/main" val="3519635048"/>
                        </a:ext>
                      </a:extLst>
                    </a:gridCol>
                    <a:gridCol w="1856792">
                      <a:extLst>
                        <a:ext uri="{9D8B030D-6E8A-4147-A177-3AD203B41FA5}">
                          <a16:colId xmlns:a16="http://schemas.microsoft.com/office/drawing/2014/main" val="770864983"/>
                        </a:ext>
                      </a:extLst>
                    </a:gridCol>
                    <a:gridCol w="1791478">
                      <a:extLst>
                        <a:ext uri="{9D8B030D-6E8A-4147-A177-3AD203B41FA5}">
                          <a16:colId xmlns:a16="http://schemas.microsoft.com/office/drawing/2014/main" val="3048828573"/>
                        </a:ext>
                      </a:extLst>
                    </a:gridCol>
                    <a:gridCol w="1791477">
                      <a:extLst>
                        <a:ext uri="{9D8B030D-6E8A-4147-A177-3AD203B41FA5}">
                          <a16:colId xmlns:a16="http://schemas.microsoft.com/office/drawing/2014/main" val="876122776"/>
                        </a:ext>
                      </a:extLst>
                    </a:gridCol>
                    <a:gridCol w="1894116">
                      <a:extLst>
                        <a:ext uri="{9D8B030D-6E8A-4147-A177-3AD203B41FA5}">
                          <a16:colId xmlns:a16="http://schemas.microsoft.com/office/drawing/2014/main" val="1333146925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pt-BR" b="1" i="0" smtClean="0">
                                    <a:latin typeface="Cambria Math" panose="02040503050406030204" pitchFamily="18" charset="0"/>
                                  </a:rPr>
                                  <m:t>𝚫</m:t>
                                </m:r>
                                <m:r>
                                  <a:rPr lang="pt-BR" b="1" i="1" smtClean="0">
                                    <a:latin typeface="Cambria Math" panose="02040503050406030204" pitchFamily="18" charset="0"/>
                                  </a:rPr>
                                  <m:t>𝝀</m:t>
                                </m:r>
                                <m:r>
                                  <a:rPr lang="pt-BR" b="1" i="1" smtClean="0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pt-BR" b="1" i="1" smtClean="0">
                                    <a:latin typeface="Cambria Math" panose="02040503050406030204" pitchFamily="18" charset="0"/>
                                  </a:rPr>
                                  <m:t>𝟏</m:t>
                                </m:r>
                                <m:r>
                                  <a:rPr lang="pt-BR" b="1" i="1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pt-BR" b="1" i="1" smtClean="0">
                                    <a:latin typeface="Cambria Math" panose="02040503050406030204" pitchFamily="18" charset="0"/>
                                  </a:rPr>
                                  <m:t>𝟎𝟎</m:t>
                                </m:r>
                                <m:r>
                                  <a:rPr lang="pt-BR" b="1" i="1" smtClean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pt-BR" b="1" i="1" smtClean="0">
                                    <a:latin typeface="Cambria Math" panose="02040503050406030204" pitchFamily="18" charset="0"/>
                                  </a:rPr>
                                  <m:t>𝒏𝒎</m:t>
                                </m:r>
                              </m:oMath>
                            </m:oMathPara>
                          </a14:m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pt-BR" b="1" i="0" smtClean="0">
                                    <a:latin typeface="Cambria Math" panose="02040503050406030204" pitchFamily="18" charset="0"/>
                                  </a:rPr>
                                  <m:t>𝚫</m:t>
                                </m:r>
                                <m:r>
                                  <a:rPr lang="pt-BR" b="1" i="1" smtClean="0">
                                    <a:latin typeface="Cambria Math" panose="02040503050406030204" pitchFamily="18" charset="0"/>
                                  </a:rPr>
                                  <m:t>𝝀</m:t>
                                </m:r>
                                <m:r>
                                  <a:rPr lang="pt-BR" b="1" i="1" smtClean="0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pt-BR" b="1" i="1" smtClean="0">
                                    <a:latin typeface="Cambria Math" panose="02040503050406030204" pitchFamily="18" charset="0"/>
                                  </a:rPr>
                                  <m:t>𝟑</m:t>
                                </m:r>
                                <m:r>
                                  <a:rPr lang="pt-BR" b="1" i="1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pt-BR" b="1" i="1" smtClean="0">
                                    <a:latin typeface="Cambria Math" panose="02040503050406030204" pitchFamily="18" charset="0"/>
                                  </a:rPr>
                                  <m:t>𝟔</m:t>
                                </m:r>
                                <m:r>
                                  <a:rPr lang="pt-BR" b="1" i="1" smtClean="0">
                                    <a:latin typeface="Cambria Math" panose="02040503050406030204" pitchFamily="18" charset="0"/>
                                  </a:rPr>
                                  <m:t>𝟕</m:t>
                                </m:r>
                                <m:r>
                                  <a:rPr lang="pt-BR" b="1" i="1" smtClean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pt-BR" b="1" i="1" smtClean="0">
                                    <a:latin typeface="Cambria Math" panose="02040503050406030204" pitchFamily="18" charset="0"/>
                                  </a:rPr>
                                  <m:t>𝒏𝒎</m:t>
                                </m:r>
                              </m:oMath>
                            </m:oMathPara>
                          </a14:m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pt-BR" b="1" i="0" smtClean="0">
                                    <a:latin typeface="Cambria Math" panose="02040503050406030204" pitchFamily="18" charset="0"/>
                                  </a:rPr>
                                  <m:t>𝚫</m:t>
                                </m:r>
                                <m:r>
                                  <a:rPr lang="pt-BR" b="1" i="1" smtClean="0">
                                    <a:latin typeface="Cambria Math" panose="02040503050406030204" pitchFamily="18" charset="0"/>
                                  </a:rPr>
                                  <m:t>𝝀</m:t>
                                </m:r>
                                <m:r>
                                  <a:rPr lang="pt-BR" b="1" i="1" smtClean="0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pt-BR" b="1" i="1" smtClean="0">
                                    <a:latin typeface="Cambria Math" panose="02040503050406030204" pitchFamily="18" charset="0"/>
                                  </a:rPr>
                                  <m:t>𝟒</m:t>
                                </m:r>
                                <m:r>
                                  <a:rPr lang="pt-BR" b="1" i="1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pt-BR" b="1" i="1" smtClean="0">
                                    <a:latin typeface="Cambria Math" panose="02040503050406030204" pitchFamily="18" charset="0"/>
                                  </a:rPr>
                                  <m:t>𝟒𝟒</m:t>
                                </m:r>
                                <m:r>
                                  <a:rPr lang="pt-BR" b="1" i="1" smtClean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pt-BR" b="1" i="1" smtClean="0">
                                    <a:latin typeface="Cambria Math" panose="02040503050406030204" pitchFamily="18" charset="0"/>
                                  </a:rPr>
                                  <m:t>𝒏𝒎</m:t>
                                </m:r>
                              </m:oMath>
                            </m:oMathPara>
                          </a14:m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pt-BR" b="1" i="0" smtClean="0">
                                    <a:latin typeface="Cambria Math" panose="02040503050406030204" pitchFamily="18" charset="0"/>
                                  </a:rPr>
                                  <m:t>𝚫</m:t>
                                </m:r>
                                <m:r>
                                  <a:rPr lang="pt-BR" b="1" i="1" smtClean="0">
                                    <a:latin typeface="Cambria Math" panose="02040503050406030204" pitchFamily="18" charset="0"/>
                                  </a:rPr>
                                  <m:t>𝝀</m:t>
                                </m:r>
                                <m:r>
                                  <a:rPr lang="pt-BR" b="1" i="1" smtClean="0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pt-BR" b="1" i="1" smtClean="0">
                                    <a:latin typeface="Cambria Math" panose="02040503050406030204" pitchFamily="18" charset="0"/>
                                  </a:rPr>
                                  <m:t>𝟏𝟐</m:t>
                                </m:r>
                                <m:r>
                                  <a:rPr lang="pt-BR" b="1" i="1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pt-BR" b="1" i="1" smtClean="0">
                                    <a:latin typeface="Cambria Math" panose="02040503050406030204" pitchFamily="18" charset="0"/>
                                  </a:rPr>
                                  <m:t>𝟎𝟕</m:t>
                                </m:r>
                                <m:r>
                                  <a:rPr lang="pt-BR" b="1" i="1" smtClean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pt-BR" b="1" i="1" smtClean="0">
                                    <a:latin typeface="Cambria Math" panose="02040503050406030204" pitchFamily="18" charset="0"/>
                                  </a:rPr>
                                  <m:t>𝒏𝒎</m:t>
                                </m:r>
                              </m:oMath>
                            </m:oMathPara>
                          </a14:m>
                          <a:endParaRPr lang="pt-BR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11946185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Erro Percentual Médio</a:t>
                          </a:r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0,12%</a:t>
                          </a:r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0,25 %</a:t>
                          </a:r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0,61 %</a:t>
                          </a:r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1,02 %</a:t>
                          </a:r>
                          <a:endParaRPr lang="pt-BR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95814277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Desvio Padrão do Erro Percentual</a:t>
                          </a:r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0,10%</a:t>
                          </a:r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0,17 %</a:t>
                          </a:r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0,41 %</a:t>
                          </a:r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0,62 %</a:t>
                          </a:r>
                          <a:endParaRPr lang="pt-BR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03929325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Sensibilidade</a:t>
                          </a:r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28,38/</a:t>
                          </a:r>
                          <a:r>
                            <a:rPr lang="pt-BR" dirty="0" err="1" smtClean="0"/>
                            <a:t>milistrain</a:t>
                          </a:r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104,92/</a:t>
                          </a:r>
                          <a:r>
                            <a:rPr lang="pt-BR" dirty="0" err="1" smtClean="0"/>
                            <a:t>milistrain</a:t>
                          </a:r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131,65</a:t>
                          </a:r>
                          <a:r>
                            <a:rPr lang="pt-BR" baseline="0" dirty="0" smtClean="0"/>
                            <a:t>/</a:t>
                          </a:r>
                          <a:r>
                            <a:rPr lang="pt-BR" baseline="0" dirty="0" err="1" smtClean="0"/>
                            <a:t>milistrain</a:t>
                          </a:r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-</a:t>
                          </a:r>
                          <a:endParaRPr lang="pt-BR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111078900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15" name="Tabela 1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871984329"/>
                  </p:ext>
                </p:extLst>
              </p:nvPr>
            </p:nvGraphicFramePr>
            <p:xfrm>
              <a:off x="569166" y="4619862"/>
              <a:ext cx="10534264" cy="1483360"/>
            </p:xfrm>
            <a:graphic>
              <a:graphicData uri="http://schemas.openxmlformats.org/drawingml/2006/table">
                <a:tbl>
                  <a:tblPr firstRow="1" bandRow="1">
                    <a:tableStyleId>{3C2FFA5D-87B4-456A-9821-1D502468CF0F}</a:tableStyleId>
                  </a:tblPr>
                  <a:tblGrid>
                    <a:gridCol w="3200401">
                      <a:extLst>
                        <a:ext uri="{9D8B030D-6E8A-4147-A177-3AD203B41FA5}">
                          <a16:colId xmlns:a16="http://schemas.microsoft.com/office/drawing/2014/main" val="3519635048"/>
                        </a:ext>
                      </a:extLst>
                    </a:gridCol>
                    <a:gridCol w="1856792">
                      <a:extLst>
                        <a:ext uri="{9D8B030D-6E8A-4147-A177-3AD203B41FA5}">
                          <a16:colId xmlns:a16="http://schemas.microsoft.com/office/drawing/2014/main" val="770864983"/>
                        </a:ext>
                      </a:extLst>
                    </a:gridCol>
                    <a:gridCol w="1791478">
                      <a:extLst>
                        <a:ext uri="{9D8B030D-6E8A-4147-A177-3AD203B41FA5}">
                          <a16:colId xmlns:a16="http://schemas.microsoft.com/office/drawing/2014/main" val="3048828573"/>
                        </a:ext>
                      </a:extLst>
                    </a:gridCol>
                    <a:gridCol w="1791477">
                      <a:extLst>
                        <a:ext uri="{9D8B030D-6E8A-4147-A177-3AD203B41FA5}">
                          <a16:colId xmlns:a16="http://schemas.microsoft.com/office/drawing/2014/main" val="876122776"/>
                        </a:ext>
                      </a:extLst>
                    </a:gridCol>
                    <a:gridCol w="1894116">
                      <a:extLst>
                        <a:ext uri="{9D8B030D-6E8A-4147-A177-3AD203B41FA5}">
                          <a16:colId xmlns:a16="http://schemas.microsoft.com/office/drawing/2014/main" val="1333146925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pt-BR"/>
                        </a:p>
                      </a:txBody>
                      <a:tcPr anchor="ctr">
                        <a:blipFill>
                          <a:blip r:embed="rId7"/>
                          <a:stretch>
                            <a:fillRect l="-174426" t="-6557" r="-297705" b="-31967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pt-BR"/>
                        </a:p>
                      </a:txBody>
                      <a:tcPr anchor="ctr">
                        <a:blipFill>
                          <a:blip r:embed="rId7"/>
                          <a:stretch>
                            <a:fillRect l="-284694" t="-6557" r="-208844" b="-31967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pt-BR"/>
                        </a:p>
                      </a:txBody>
                      <a:tcPr anchor="ctr">
                        <a:blipFill>
                          <a:blip r:embed="rId7"/>
                          <a:stretch>
                            <a:fillRect l="-384694" t="-6557" r="-108844" b="-31967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pt-BR"/>
                        </a:p>
                      </a:txBody>
                      <a:tcPr anchor="ctr">
                        <a:blipFill>
                          <a:blip r:embed="rId7"/>
                          <a:stretch>
                            <a:fillRect l="-458199" t="-6557" r="-2894" b="-31967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11946185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Erro Percentual Médio</a:t>
                          </a:r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0,12%</a:t>
                          </a:r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0,25 %</a:t>
                          </a:r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0,61 %</a:t>
                          </a:r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1,02 %</a:t>
                          </a:r>
                          <a:endParaRPr lang="pt-BR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95814277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Desvio Padrão do Erro Percentual</a:t>
                          </a:r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0,10%</a:t>
                          </a:r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0,17 %</a:t>
                          </a:r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0,41 %</a:t>
                          </a:r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0,62 %</a:t>
                          </a:r>
                          <a:endParaRPr lang="pt-BR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03929325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Sensibilidade</a:t>
                          </a:r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28,38/</a:t>
                          </a:r>
                          <a:r>
                            <a:rPr lang="pt-BR" dirty="0" err="1" smtClean="0"/>
                            <a:t>milistrain</a:t>
                          </a:r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104,92/</a:t>
                          </a:r>
                          <a:r>
                            <a:rPr lang="pt-BR" dirty="0" err="1" smtClean="0"/>
                            <a:t>milistrain</a:t>
                          </a:r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131,65</a:t>
                          </a:r>
                          <a:r>
                            <a:rPr lang="pt-BR" baseline="0" dirty="0" smtClean="0"/>
                            <a:t>/</a:t>
                          </a:r>
                          <a:r>
                            <a:rPr lang="pt-BR" baseline="0" dirty="0" err="1" smtClean="0"/>
                            <a:t>milistrain</a:t>
                          </a:r>
                          <a:endParaRPr lang="pt-B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dirty="0" smtClean="0"/>
                            <a:t>-</a:t>
                          </a:r>
                          <a:endParaRPr lang="pt-BR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111078900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616222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"/>
          <p:cNvSpPr txBox="1">
            <a:spLocks noGrp="1"/>
          </p:cNvSpPr>
          <p:nvPr>
            <p:ph type="title"/>
          </p:nvPr>
        </p:nvSpPr>
        <p:spPr>
          <a:xfrm>
            <a:off x="439317" y="430783"/>
            <a:ext cx="8816649" cy="343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>
              <a:buClr>
                <a:schemeClr val="dk1"/>
              </a:buClr>
            </a:pPr>
            <a:r>
              <a:rPr lang="en-US" dirty="0"/>
              <a:t>2</a:t>
            </a:r>
            <a:r>
              <a:rPr lang="en-US" dirty="0" smtClean="0"/>
              <a:t>º </a:t>
            </a:r>
            <a:r>
              <a:rPr lang="en-US" dirty="0" err="1" smtClean="0"/>
              <a:t>Etapa</a:t>
            </a:r>
            <a:r>
              <a:rPr lang="en-US" dirty="0" smtClean="0"/>
              <a:t> –</a:t>
            </a:r>
            <a:r>
              <a:rPr lang="pt-BR" dirty="0" smtClean="0"/>
              <a:t>Variação de Temperatura.</a:t>
            </a:r>
            <a:endParaRPr dirty="0"/>
          </a:p>
        </p:txBody>
      </p:sp>
      <p:sp>
        <p:nvSpPr>
          <p:cNvPr id="68" name="Google Shape;68;p3"/>
          <p:cNvSpPr txBox="1">
            <a:spLocks noGrp="1"/>
          </p:cNvSpPr>
          <p:nvPr>
            <p:ph type="sldNum" idx="12"/>
          </p:nvPr>
        </p:nvSpPr>
        <p:spPr>
          <a:xfrm>
            <a:off x="11509502" y="6453793"/>
            <a:ext cx="243300" cy="169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sp>
        <p:nvSpPr>
          <p:cNvPr id="10" name="Google Shape;65;p3"/>
          <p:cNvSpPr txBox="1"/>
          <p:nvPr/>
        </p:nvSpPr>
        <p:spPr>
          <a:xfrm>
            <a:off x="439318" y="783850"/>
            <a:ext cx="11069100" cy="931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90500" rIns="0" bIns="0" anchor="t" anchorCtr="0">
            <a:spAutoFit/>
          </a:bodyPr>
          <a:lstStyle/>
          <a:p>
            <a:pPr marL="355600" lvl="0" indent="-342900" algn="just">
              <a:buSzPts val="2000"/>
              <a:buFont typeface="Arial" panose="020B0604020202020204" pitchFamily="34" charset="0"/>
              <a:buChar char="•"/>
            </a:pPr>
            <a:r>
              <a:rPr lang="en-US" sz="1600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Pelo</a:t>
            </a:r>
            <a:r>
              <a:rPr lang="en-US" sz="1600" dirty="0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 </a:t>
            </a:r>
            <a:r>
              <a:rPr lang="en-US" sz="1600" i="1" dirty="0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EME solver</a:t>
            </a:r>
            <a:r>
              <a:rPr lang="en-US" sz="1600" dirty="0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 </a:t>
            </a:r>
            <a:r>
              <a:rPr lang="en-US" sz="1600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foi</a:t>
            </a:r>
            <a:r>
              <a:rPr lang="en-US" sz="1600" dirty="0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 </a:t>
            </a:r>
            <a:r>
              <a:rPr lang="en-US" sz="1600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simulado</a:t>
            </a:r>
            <a:r>
              <a:rPr lang="en-US" sz="1600" dirty="0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 as </a:t>
            </a:r>
            <a:r>
              <a:rPr lang="en-US" sz="1600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transmissões</a:t>
            </a:r>
            <a:r>
              <a:rPr lang="en-US" sz="1600" dirty="0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, para </a:t>
            </a:r>
            <a:r>
              <a:rPr lang="en-US" sz="1600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cada</a:t>
            </a:r>
            <a:r>
              <a:rPr lang="en-US" sz="1600" dirty="0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 </a:t>
            </a:r>
            <a:r>
              <a:rPr lang="en-US" sz="1600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variação</a:t>
            </a:r>
            <a:r>
              <a:rPr lang="en-US" sz="1600" dirty="0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 de </a:t>
            </a:r>
            <a:r>
              <a:rPr lang="en-US" sz="1600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temperatura</a:t>
            </a:r>
            <a:r>
              <a:rPr lang="en-US" sz="1600" dirty="0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, </a:t>
            </a:r>
            <a:r>
              <a:rPr lang="en-US" sz="1600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considerando</a:t>
            </a:r>
            <a:r>
              <a:rPr lang="en-US" sz="1600" dirty="0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 o  </a:t>
            </a:r>
            <a:r>
              <a:rPr lang="en-US" sz="1600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período</a:t>
            </a:r>
            <a:r>
              <a:rPr lang="en-US" sz="1600" dirty="0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 da </a:t>
            </a:r>
            <a:r>
              <a:rPr lang="en-US" sz="1600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simulação</a:t>
            </a:r>
            <a:r>
              <a:rPr lang="en-US" sz="1600" dirty="0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 </a:t>
            </a:r>
            <a:r>
              <a:rPr lang="en-US" sz="1600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igual</a:t>
            </a:r>
            <a:r>
              <a:rPr lang="en-US" sz="1600" dirty="0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 a 150;</a:t>
            </a:r>
          </a:p>
          <a:p>
            <a:pPr marL="355600" lvl="0" indent="-342900" algn="just">
              <a:buSzPts val="2000"/>
              <a:buFont typeface="Arial" panose="020B0604020202020204" pitchFamily="34" charset="0"/>
              <a:buChar char="•"/>
            </a:pPr>
            <a:r>
              <a:rPr lang="en-US" sz="1600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Temperaturas</a:t>
            </a:r>
            <a:r>
              <a:rPr lang="en-US" sz="1600" dirty="0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 de </a:t>
            </a:r>
            <a:r>
              <a:rPr lang="en-US" sz="1600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simulação</a:t>
            </a:r>
            <a:r>
              <a:rPr lang="en-US" sz="1600" dirty="0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 </a:t>
            </a:r>
            <a:r>
              <a:rPr lang="en-US" sz="1600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consideradas</a:t>
            </a:r>
            <a:r>
              <a:rPr lang="en-US" sz="1600" dirty="0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 </a:t>
            </a:r>
            <a:r>
              <a:rPr lang="en-US" sz="1600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iguais</a:t>
            </a:r>
            <a:r>
              <a:rPr lang="en-US" sz="1600" dirty="0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 a 25°C a 75°C, </a:t>
            </a:r>
            <a:r>
              <a:rPr lang="en-US" sz="1600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em</a:t>
            </a:r>
            <a:r>
              <a:rPr lang="en-US" sz="1600" dirty="0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 11 </a:t>
            </a:r>
            <a:r>
              <a:rPr lang="en-US" sz="1600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passos</a:t>
            </a:r>
            <a:r>
              <a:rPr lang="en-US" sz="1600" dirty="0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 </a:t>
            </a:r>
            <a:r>
              <a:rPr lang="en-US" sz="1600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iguais</a:t>
            </a:r>
            <a:r>
              <a:rPr lang="en-US" sz="1600" dirty="0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.</a:t>
            </a:r>
            <a:endParaRPr lang="en-US" sz="1600" dirty="0">
              <a:latin typeface="Verdana" panose="020B0604030504040204" pitchFamily="34" charset="0"/>
              <a:ea typeface="Verdana" panose="020B0604030504040204" pitchFamily="34" charset="0"/>
              <a:cs typeface="Verdana"/>
              <a:sym typeface="Verdana"/>
            </a:endParaRPr>
          </a:p>
        </p:txBody>
      </p:sp>
      <p:pic>
        <p:nvPicPr>
          <p:cNvPr id="26" name="Imagem 2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2669" y="1914966"/>
            <a:ext cx="4331438" cy="4338735"/>
          </a:xfrm>
          <a:prstGeom prst="rect">
            <a:avLst/>
          </a:prstGeom>
        </p:spPr>
      </p:pic>
      <p:pic>
        <p:nvPicPr>
          <p:cNvPr id="27" name="Imagem 2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2932" y="2092207"/>
            <a:ext cx="4161494" cy="4161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732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"/>
          <p:cNvSpPr txBox="1">
            <a:spLocks noGrp="1"/>
          </p:cNvSpPr>
          <p:nvPr>
            <p:ph type="title"/>
          </p:nvPr>
        </p:nvSpPr>
        <p:spPr>
          <a:xfrm>
            <a:off x="439317" y="430783"/>
            <a:ext cx="8816649" cy="343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>
              <a:buClr>
                <a:schemeClr val="dk1"/>
              </a:buClr>
            </a:pPr>
            <a:r>
              <a:rPr lang="en-US" dirty="0" smtClean="0"/>
              <a:t>3º </a:t>
            </a:r>
            <a:r>
              <a:rPr lang="en-US" dirty="0" err="1" smtClean="0"/>
              <a:t>Etapa</a:t>
            </a:r>
            <a:r>
              <a:rPr lang="en-US" dirty="0" smtClean="0"/>
              <a:t> – </a:t>
            </a:r>
            <a:r>
              <a:rPr lang="pt-BR" dirty="0" smtClean="0"/>
              <a:t>Variação de </a:t>
            </a:r>
            <a:r>
              <a:rPr lang="pt-BR" i="1" dirty="0" err="1" smtClean="0"/>
              <a:t>Strain</a:t>
            </a:r>
            <a:r>
              <a:rPr lang="pt-BR" dirty="0" smtClean="0"/>
              <a:t> (S).</a:t>
            </a:r>
            <a:endParaRPr dirty="0"/>
          </a:p>
        </p:txBody>
      </p:sp>
      <p:sp>
        <p:nvSpPr>
          <p:cNvPr id="68" name="Google Shape;68;p3"/>
          <p:cNvSpPr txBox="1">
            <a:spLocks noGrp="1"/>
          </p:cNvSpPr>
          <p:nvPr>
            <p:ph type="sldNum" idx="12"/>
          </p:nvPr>
        </p:nvSpPr>
        <p:spPr>
          <a:xfrm>
            <a:off x="11509502" y="6453793"/>
            <a:ext cx="243300" cy="169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Google Shape;65;p3"/>
              <p:cNvSpPr txBox="1"/>
              <p:nvPr/>
            </p:nvSpPr>
            <p:spPr>
              <a:xfrm>
                <a:off x="439318" y="783850"/>
                <a:ext cx="11069100" cy="142346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190500" rIns="0" bIns="0" anchor="t" anchorCtr="0">
                <a:spAutoFit/>
              </a:bodyPr>
              <a:lstStyle/>
              <a:p>
                <a:pPr marL="298450" lvl="0" indent="-285750" algn="just">
                  <a:buSzPts val="2000"/>
                  <a:buFont typeface="Arial" panose="020B0604020202020204" pitchFamily="34" charset="0"/>
                  <a:buChar char="•"/>
                </a:pPr>
                <a:r>
                  <a:rPr lang="pt-BR" sz="1600" b="0" dirty="0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Para poder simular o efeito de compressão e extensão, foi tomada por base a seguinte equação</a:t>
                </a:r>
                <a:r>
                  <a:rPr lang="en-US" sz="1600" dirty="0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:</a:t>
                </a:r>
              </a:p>
              <a:p>
                <a:pPr marL="12700" lvl="0" algn="just">
                  <a:buSzPts val="2000"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sz="1600" b="0" i="1" smtClean="0">
                          <a:latin typeface="Cambria Math" panose="02040503050406030204" pitchFamily="18" charset="0"/>
                          <a:ea typeface="Verdana" panose="020B0604030504040204" pitchFamily="34" charset="0"/>
                          <a:cs typeface="Verdana"/>
                          <a:sym typeface="Verdana"/>
                        </a:rPr>
                        <m:t>𝑙</m:t>
                      </m:r>
                      <m:r>
                        <a:rPr lang="pt-BR" sz="1600" b="0" i="1" smtClean="0">
                          <a:latin typeface="Cambria Math" panose="02040503050406030204" pitchFamily="18" charset="0"/>
                          <a:ea typeface="Verdana" panose="020B0604030504040204" pitchFamily="34" charset="0"/>
                          <a:cs typeface="Verdana"/>
                          <a:sym typeface="Verdana"/>
                        </a:rPr>
                        <m:t>=</m:t>
                      </m:r>
                      <m:sSub>
                        <m:sSubPr>
                          <m:ctrlPr>
                            <a:rPr lang="pt-BR" sz="1600" b="0" i="1" smtClean="0">
                              <a:latin typeface="Cambria Math" panose="02040503050406030204" pitchFamily="18" charset="0"/>
                              <a:ea typeface="Verdana" panose="020B0604030504040204" pitchFamily="34" charset="0"/>
                              <a:cs typeface="Verdana"/>
                              <a:sym typeface="Verdana"/>
                            </a:rPr>
                          </m:ctrlPr>
                        </m:sSubPr>
                        <m:e>
                          <m:r>
                            <a:rPr lang="pt-BR" sz="1600" b="0" i="1" smtClean="0">
                              <a:latin typeface="Cambria Math" panose="02040503050406030204" pitchFamily="18" charset="0"/>
                              <a:ea typeface="Verdana" panose="020B0604030504040204" pitchFamily="34" charset="0"/>
                              <a:cs typeface="Verdana"/>
                              <a:sym typeface="Verdana"/>
                            </a:rPr>
                            <m:t>𝑙</m:t>
                          </m:r>
                        </m:e>
                        <m:sub>
                          <m:r>
                            <a:rPr lang="pt-BR" sz="1600" b="0" i="1" smtClean="0">
                              <a:latin typeface="Cambria Math" panose="02040503050406030204" pitchFamily="18" charset="0"/>
                              <a:ea typeface="Verdana" panose="020B0604030504040204" pitchFamily="34" charset="0"/>
                              <a:cs typeface="Verdana"/>
                              <a:sym typeface="Verdana"/>
                            </a:rPr>
                            <m:t>0</m:t>
                          </m:r>
                        </m:sub>
                      </m:sSub>
                      <m:d>
                        <m:dPr>
                          <m:ctrlPr>
                            <a:rPr lang="pt-BR" sz="1600" b="0" i="1" smtClean="0">
                              <a:latin typeface="Cambria Math" panose="02040503050406030204" pitchFamily="18" charset="0"/>
                              <a:ea typeface="Verdana" panose="020B0604030504040204" pitchFamily="34" charset="0"/>
                              <a:cs typeface="Verdana"/>
                              <a:sym typeface="Verdana"/>
                            </a:rPr>
                          </m:ctrlPr>
                        </m:dPr>
                        <m:e>
                          <m:r>
                            <a:rPr lang="pt-BR" sz="1600" b="0" i="1" smtClean="0">
                              <a:latin typeface="Cambria Math" panose="02040503050406030204" pitchFamily="18" charset="0"/>
                              <a:ea typeface="Verdana" panose="020B0604030504040204" pitchFamily="34" charset="0"/>
                              <a:cs typeface="Verdana"/>
                              <a:sym typeface="Verdana"/>
                            </a:rPr>
                            <m:t>1+</m:t>
                          </m:r>
                          <m:r>
                            <a:rPr lang="pt-BR" sz="1600" b="0" i="1" smtClean="0">
                              <a:latin typeface="Cambria Math" panose="02040503050406030204" pitchFamily="18" charset="0"/>
                              <a:ea typeface="Verdana" panose="020B0604030504040204" pitchFamily="34" charset="0"/>
                              <a:cs typeface="Verdana"/>
                              <a:sym typeface="Verdana"/>
                            </a:rPr>
                            <m:t>𝑆</m:t>
                          </m:r>
                        </m:e>
                      </m:d>
                    </m:oMath>
                  </m:oMathPara>
                </a14:m>
                <a:endParaRPr lang="pt-BR" sz="1600" b="0" dirty="0" smtClean="0">
                  <a:latin typeface="Verdana" panose="020B0604030504040204" pitchFamily="34" charset="0"/>
                  <a:ea typeface="Verdana" panose="020B0604030504040204" pitchFamily="34" charset="0"/>
                  <a:cs typeface="Verdana"/>
                  <a:sym typeface="Verdana"/>
                </a:endParaRPr>
              </a:p>
              <a:p>
                <a:pPr marL="298450" lvl="0" indent="-285750" algn="just">
                  <a:buSzPts val="2000"/>
                  <a:buFont typeface="Arial" panose="020B0604020202020204" pitchFamily="34" charset="0"/>
                  <a:buChar char="•"/>
                </a:pPr>
                <a:r>
                  <a:rPr lang="en-US" sz="1600" dirty="0" err="1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Onde</a:t>
                </a:r>
                <a:r>
                  <a:rPr lang="en-US" sz="1600" dirty="0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pt-BR" sz="1600" b="0" i="1" smtClean="0">
                            <a:latin typeface="Cambria Math" panose="02040503050406030204" pitchFamily="18" charset="0"/>
                            <a:ea typeface="Verdana" panose="020B0604030504040204" pitchFamily="34" charset="0"/>
                            <a:cs typeface="Verdana"/>
                            <a:sym typeface="Verdana"/>
                          </a:rPr>
                        </m:ctrlPr>
                      </m:sSubPr>
                      <m:e>
                        <m:r>
                          <a:rPr lang="pt-BR" sz="1600" b="0" i="1" smtClean="0">
                            <a:latin typeface="Cambria Math" panose="02040503050406030204" pitchFamily="18" charset="0"/>
                            <a:ea typeface="Verdana" panose="020B0604030504040204" pitchFamily="34" charset="0"/>
                            <a:cs typeface="Verdana"/>
                            <a:sym typeface="Verdana"/>
                          </a:rPr>
                          <m:t>𝑙</m:t>
                        </m:r>
                      </m:e>
                      <m:sub>
                        <m:r>
                          <a:rPr lang="pt-BR" sz="1600" b="0" i="1" smtClean="0">
                            <a:latin typeface="Cambria Math" panose="02040503050406030204" pitchFamily="18" charset="0"/>
                            <a:ea typeface="Verdana" panose="020B0604030504040204" pitchFamily="34" charset="0"/>
                            <a:cs typeface="Verdana"/>
                            <a:sym typeface="Verdana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1600" dirty="0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 é o </a:t>
                </a:r>
                <a:r>
                  <a:rPr lang="en-US" sz="1600" dirty="0" err="1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comprimento</a:t>
                </a:r>
                <a:r>
                  <a:rPr lang="en-US" sz="1600" dirty="0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 </a:t>
                </a:r>
                <a:r>
                  <a:rPr lang="en-US" sz="1600" dirty="0" err="1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sem</a:t>
                </a:r>
                <a:r>
                  <a:rPr lang="en-US" sz="1600" dirty="0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 </a:t>
                </a:r>
                <a:r>
                  <a:rPr lang="en-US" sz="1600" dirty="0" err="1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deformação</a:t>
                </a:r>
                <a:r>
                  <a:rPr lang="en-US" sz="1600" dirty="0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 e S </a:t>
                </a:r>
                <a:r>
                  <a:rPr lang="en-US" sz="1600" dirty="0" err="1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são</a:t>
                </a:r>
                <a:r>
                  <a:rPr lang="en-US" sz="1600" dirty="0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 as </a:t>
                </a:r>
                <a:r>
                  <a:rPr lang="en-US" sz="1600" dirty="0" err="1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deformações</a:t>
                </a:r>
                <a:r>
                  <a:rPr lang="en-US" sz="1600" dirty="0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 </a:t>
                </a:r>
                <a:r>
                  <a:rPr lang="en-US" sz="1600" dirty="0" err="1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aplicadas</a:t>
                </a:r>
                <a:r>
                  <a:rPr lang="en-US" sz="1600" dirty="0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;</a:t>
                </a:r>
              </a:p>
              <a:p>
                <a:pPr marL="298450" lvl="0" indent="-285750" algn="just">
                  <a:buSzPts val="2000"/>
                  <a:buFont typeface="Arial" panose="020B0604020202020204" pitchFamily="34" charset="0"/>
                  <a:buChar char="•"/>
                </a:pPr>
                <a:r>
                  <a:rPr lang="en-US" sz="1600" dirty="0" err="1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Cada</a:t>
                </a:r>
                <a:r>
                  <a:rPr lang="en-US" sz="1600" dirty="0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 </a:t>
                </a:r>
                <a:r>
                  <a:rPr lang="en-US" sz="1600" dirty="0" err="1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dimensão</a:t>
                </a:r>
                <a:r>
                  <a:rPr lang="en-US" sz="1600" dirty="0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 </a:t>
                </a:r>
                <a:r>
                  <a:rPr lang="en-US" sz="1600" dirty="0" err="1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foi</a:t>
                </a:r>
                <a:r>
                  <a:rPr lang="en-US" sz="1600" dirty="0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 </a:t>
                </a:r>
                <a:r>
                  <a:rPr lang="en-US" sz="1600" dirty="0" err="1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multiplicada</a:t>
                </a:r>
                <a:r>
                  <a:rPr lang="en-US" sz="1600" dirty="0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 </a:t>
                </a:r>
                <a:r>
                  <a:rPr lang="en-US" sz="1600" dirty="0" err="1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por</a:t>
                </a:r>
                <a:r>
                  <a:rPr lang="en-US" sz="1600" dirty="0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 um </a:t>
                </a:r>
                <a:r>
                  <a:rPr lang="en-US" sz="1600" dirty="0" err="1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fator</a:t>
                </a:r>
                <a:r>
                  <a:rPr lang="en-US" sz="1600" dirty="0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 de (1+S);</a:t>
                </a:r>
              </a:p>
              <a:p>
                <a:pPr marL="298450" lvl="0" indent="-285750" algn="just">
                  <a:buSzPts val="2000"/>
                  <a:buFont typeface="Arial" panose="020B0604020202020204" pitchFamily="34" charset="0"/>
                  <a:buChar char="•"/>
                </a:pPr>
                <a:r>
                  <a:rPr lang="en-US" sz="1600" dirty="0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S </a:t>
                </a:r>
                <a:r>
                  <a:rPr lang="en-US" sz="1600" dirty="0" err="1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foi</a:t>
                </a:r>
                <a:r>
                  <a:rPr lang="en-US" sz="1600" dirty="0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 </a:t>
                </a:r>
                <a:r>
                  <a:rPr lang="en-US" sz="1600" dirty="0" err="1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variado</a:t>
                </a:r>
                <a:r>
                  <a:rPr lang="en-US" sz="1600" dirty="0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 de 0 a 2 </a:t>
                </a:r>
                <a:r>
                  <a:rPr lang="en-US" sz="1600" dirty="0" err="1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milistrain</a:t>
                </a:r>
                <a:r>
                  <a:rPr lang="en-US" sz="1600" dirty="0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, </a:t>
                </a:r>
                <a:r>
                  <a:rPr lang="en-US" sz="1600" dirty="0" err="1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em</a:t>
                </a:r>
                <a:r>
                  <a:rPr lang="en-US" sz="1600" dirty="0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 11 </a:t>
                </a:r>
                <a:r>
                  <a:rPr lang="en-US" sz="1600" dirty="0" err="1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passos</a:t>
                </a:r>
                <a:r>
                  <a:rPr lang="en-US" sz="1600" dirty="0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 </a:t>
                </a:r>
                <a:r>
                  <a:rPr lang="en-US" sz="1600" dirty="0" err="1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iguais</a:t>
                </a:r>
                <a:r>
                  <a:rPr lang="en-US" sz="1600" dirty="0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.</a:t>
                </a:r>
              </a:p>
            </p:txBody>
          </p:sp>
        </mc:Choice>
        <mc:Fallback xmlns="">
          <p:sp>
            <p:nvSpPr>
              <p:cNvPr id="10" name="Google Shape;65;p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9318" y="783850"/>
                <a:ext cx="11069100" cy="1423467"/>
              </a:xfrm>
              <a:prstGeom prst="rect">
                <a:avLst/>
              </a:prstGeom>
              <a:blipFill>
                <a:blip r:embed="rId3"/>
                <a:stretch>
                  <a:fillRect l="-1211" b="-1030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Imagem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9665" y="2373712"/>
            <a:ext cx="4376058" cy="4376058"/>
          </a:xfrm>
          <a:prstGeom prst="rect">
            <a:avLst/>
          </a:prstGeom>
        </p:spPr>
      </p:pic>
      <p:pic>
        <p:nvPicPr>
          <p:cNvPr id="9" name="Imagem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1824" y="2217357"/>
            <a:ext cx="4527840" cy="4532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997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"/>
          <p:cNvSpPr txBox="1">
            <a:spLocks noGrp="1"/>
          </p:cNvSpPr>
          <p:nvPr>
            <p:ph type="title"/>
          </p:nvPr>
        </p:nvSpPr>
        <p:spPr>
          <a:xfrm>
            <a:off x="439317" y="430783"/>
            <a:ext cx="8816649" cy="673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>
              <a:buClr>
                <a:schemeClr val="dk1"/>
              </a:buClr>
            </a:pPr>
            <a:r>
              <a:rPr lang="en-US" dirty="0"/>
              <a:t>4</a:t>
            </a:r>
            <a:r>
              <a:rPr lang="en-US" dirty="0" smtClean="0"/>
              <a:t>º </a:t>
            </a:r>
            <a:r>
              <a:rPr lang="en-US" dirty="0" err="1" smtClean="0"/>
              <a:t>Etapa</a:t>
            </a:r>
            <a:r>
              <a:rPr lang="en-US" dirty="0" smtClean="0"/>
              <a:t> – </a:t>
            </a:r>
            <a:r>
              <a:rPr lang="pt-BR" dirty="0" smtClean="0"/>
              <a:t>Análise de potência para variações de temperatura.</a:t>
            </a:r>
            <a:endParaRPr dirty="0"/>
          </a:p>
        </p:txBody>
      </p:sp>
      <p:sp>
        <p:nvSpPr>
          <p:cNvPr id="68" name="Google Shape;68;p3"/>
          <p:cNvSpPr txBox="1">
            <a:spLocks noGrp="1"/>
          </p:cNvSpPr>
          <p:nvPr>
            <p:ph type="sldNum" idx="12"/>
          </p:nvPr>
        </p:nvSpPr>
        <p:spPr>
          <a:xfrm>
            <a:off x="11509502" y="6453793"/>
            <a:ext cx="243300" cy="169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sp>
        <p:nvSpPr>
          <p:cNvPr id="10" name="Google Shape;65;p3"/>
          <p:cNvSpPr txBox="1"/>
          <p:nvPr/>
        </p:nvSpPr>
        <p:spPr>
          <a:xfrm>
            <a:off x="440402" y="1104670"/>
            <a:ext cx="11069100" cy="5116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90500" rIns="0" bIns="0" anchor="t" anchorCtr="0">
            <a:spAutoFit/>
          </a:bodyPr>
          <a:lstStyle/>
          <a:p>
            <a:pPr marL="298450" lvl="0" indent="-285750" algn="just">
              <a:buSzPts val="2000"/>
              <a:buFont typeface="Arial" panose="020B0604020202020204" pitchFamily="34" charset="0"/>
              <a:buChar char="•"/>
            </a:pPr>
            <a:r>
              <a:rPr lang="pt-BR" sz="1600" b="0" dirty="0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No </a:t>
            </a:r>
            <a:r>
              <a:rPr lang="pt-BR" sz="1600" b="0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Interconnect</a:t>
            </a:r>
            <a:r>
              <a:rPr lang="pt-BR" sz="1600" b="0" dirty="0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, foi gerado o seguinte ambiente de simulação:</a:t>
            </a:r>
          </a:p>
          <a:p>
            <a:pPr marL="298450" lvl="0" indent="-285750" algn="just">
              <a:buSzPts val="2000"/>
              <a:buFont typeface="Arial" panose="020B0604020202020204" pitchFamily="34" charset="0"/>
              <a:buChar char="•"/>
            </a:pPr>
            <a:endParaRPr lang="pt-BR" sz="1600" dirty="0" smtClean="0">
              <a:latin typeface="Verdana" panose="020B0604030504040204" pitchFamily="34" charset="0"/>
              <a:ea typeface="Verdana" panose="020B0604030504040204" pitchFamily="34" charset="0"/>
              <a:cs typeface="Verdana"/>
              <a:sym typeface="Verdana"/>
            </a:endParaRPr>
          </a:p>
          <a:p>
            <a:pPr marL="298450" lvl="0" indent="-285750" algn="just">
              <a:buSzPts val="2000"/>
              <a:buFont typeface="Arial" panose="020B0604020202020204" pitchFamily="34" charset="0"/>
              <a:buChar char="•"/>
            </a:pPr>
            <a:endParaRPr lang="pt-BR" sz="1600" dirty="0">
              <a:latin typeface="Verdana" panose="020B0604030504040204" pitchFamily="34" charset="0"/>
              <a:ea typeface="Verdana" panose="020B0604030504040204" pitchFamily="34" charset="0"/>
              <a:cs typeface="Verdana"/>
              <a:sym typeface="Verdana"/>
            </a:endParaRPr>
          </a:p>
          <a:p>
            <a:pPr marL="12700" lvl="0" algn="just">
              <a:buSzPts val="2000"/>
            </a:pPr>
            <a:endParaRPr lang="pt-BR" sz="1600" dirty="0">
              <a:latin typeface="Verdana" panose="020B0604030504040204" pitchFamily="34" charset="0"/>
              <a:ea typeface="Verdana" panose="020B0604030504040204" pitchFamily="34" charset="0"/>
              <a:cs typeface="Verdana"/>
              <a:sym typeface="Verdana"/>
            </a:endParaRPr>
          </a:p>
          <a:p>
            <a:pPr marL="12700" lvl="0" algn="just">
              <a:buSzPts val="2000"/>
            </a:pPr>
            <a:endParaRPr lang="pt-BR" sz="1600" dirty="0" smtClean="0">
              <a:latin typeface="Verdana" panose="020B0604030504040204" pitchFamily="34" charset="0"/>
              <a:ea typeface="Verdana" panose="020B0604030504040204" pitchFamily="34" charset="0"/>
              <a:cs typeface="Verdana"/>
              <a:sym typeface="Verdana"/>
            </a:endParaRPr>
          </a:p>
          <a:p>
            <a:pPr marL="12700" lvl="0" algn="just">
              <a:buSzPts val="2000"/>
            </a:pPr>
            <a:endParaRPr lang="pt-BR" sz="1600" dirty="0" smtClean="0">
              <a:latin typeface="Verdana" panose="020B0604030504040204" pitchFamily="34" charset="0"/>
              <a:ea typeface="Verdana" panose="020B0604030504040204" pitchFamily="34" charset="0"/>
              <a:cs typeface="Verdana"/>
              <a:sym typeface="Verdana"/>
            </a:endParaRPr>
          </a:p>
          <a:p>
            <a:pPr marL="12700" lvl="0" algn="just">
              <a:buSzPts val="2000"/>
            </a:pPr>
            <a:endParaRPr lang="pt-BR" sz="1600" dirty="0">
              <a:latin typeface="Verdana" panose="020B0604030504040204" pitchFamily="34" charset="0"/>
              <a:ea typeface="Verdana" panose="020B0604030504040204" pitchFamily="34" charset="0"/>
              <a:cs typeface="Verdana"/>
              <a:sym typeface="Verdana"/>
            </a:endParaRPr>
          </a:p>
          <a:p>
            <a:pPr marL="12700" lvl="0" algn="just">
              <a:buSzPts val="2000"/>
            </a:pPr>
            <a:endParaRPr lang="pt-BR" sz="1600" dirty="0" smtClean="0">
              <a:latin typeface="Verdana" panose="020B0604030504040204" pitchFamily="34" charset="0"/>
              <a:ea typeface="Verdana" panose="020B0604030504040204" pitchFamily="34" charset="0"/>
              <a:cs typeface="Verdana"/>
              <a:sym typeface="Verdana"/>
            </a:endParaRPr>
          </a:p>
          <a:p>
            <a:pPr marL="12700" lvl="0" algn="just">
              <a:buSzPts val="2000"/>
            </a:pPr>
            <a:endParaRPr lang="pt-BR" sz="1600" dirty="0">
              <a:latin typeface="Verdana" panose="020B0604030504040204" pitchFamily="34" charset="0"/>
              <a:ea typeface="Verdana" panose="020B0604030504040204" pitchFamily="34" charset="0"/>
              <a:cs typeface="Verdana"/>
              <a:sym typeface="Verdana"/>
            </a:endParaRPr>
          </a:p>
          <a:p>
            <a:pPr marL="12700" lvl="0" algn="just">
              <a:buSzPts val="2000"/>
            </a:pPr>
            <a:endParaRPr lang="pt-BR" sz="1600" dirty="0" smtClean="0">
              <a:latin typeface="Verdana" panose="020B0604030504040204" pitchFamily="34" charset="0"/>
              <a:ea typeface="Verdana" panose="020B0604030504040204" pitchFamily="34" charset="0"/>
              <a:cs typeface="Verdana"/>
              <a:sym typeface="Verdana"/>
            </a:endParaRPr>
          </a:p>
          <a:p>
            <a:pPr marL="12700" lvl="0" algn="just">
              <a:buSzPts val="2000"/>
            </a:pPr>
            <a:endParaRPr lang="pt-BR" sz="1600" dirty="0">
              <a:latin typeface="Verdana" panose="020B0604030504040204" pitchFamily="34" charset="0"/>
              <a:ea typeface="Verdana" panose="020B0604030504040204" pitchFamily="34" charset="0"/>
              <a:cs typeface="Verdana"/>
              <a:sym typeface="Verdana"/>
            </a:endParaRPr>
          </a:p>
          <a:p>
            <a:pPr marL="12700" lvl="0" algn="just">
              <a:buSzPts val="2000"/>
            </a:pPr>
            <a:endParaRPr lang="pt-BR" sz="1600" dirty="0" smtClean="0">
              <a:latin typeface="Verdana" panose="020B0604030504040204" pitchFamily="34" charset="0"/>
              <a:ea typeface="Verdana" panose="020B0604030504040204" pitchFamily="34" charset="0"/>
              <a:cs typeface="Verdana"/>
              <a:sym typeface="Verdana"/>
            </a:endParaRPr>
          </a:p>
          <a:p>
            <a:pPr marL="12700" lvl="0" algn="just">
              <a:buSzPts val="2000"/>
            </a:pPr>
            <a:endParaRPr lang="pt-BR" sz="1600" dirty="0">
              <a:latin typeface="Verdana" panose="020B0604030504040204" pitchFamily="34" charset="0"/>
              <a:ea typeface="Verdana" panose="020B0604030504040204" pitchFamily="34" charset="0"/>
              <a:cs typeface="Verdana"/>
              <a:sym typeface="Verdana"/>
            </a:endParaRPr>
          </a:p>
          <a:p>
            <a:pPr marL="12700" lvl="0" algn="just">
              <a:buSzPts val="2000"/>
            </a:pPr>
            <a:endParaRPr lang="pt-BR" sz="1600" dirty="0" smtClean="0">
              <a:latin typeface="Verdana" panose="020B0604030504040204" pitchFamily="34" charset="0"/>
              <a:ea typeface="Verdana" panose="020B0604030504040204" pitchFamily="34" charset="0"/>
              <a:cs typeface="Verdana"/>
              <a:sym typeface="Verdana"/>
            </a:endParaRPr>
          </a:p>
          <a:p>
            <a:pPr marL="12700" lvl="0" algn="just">
              <a:buSzPts val="2000"/>
            </a:pPr>
            <a:endParaRPr lang="pt-BR" sz="1600" dirty="0">
              <a:latin typeface="Verdana" panose="020B0604030504040204" pitchFamily="34" charset="0"/>
              <a:ea typeface="Verdana" panose="020B0604030504040204" pitchFamily="34" charset="0"/>
              <a:cs typeface="Verdana"/>
              <a:sym typeface="Verdana"/>
            </a:endParaRPr>
          </a:p>
          <a:p>
            <a:pPr marL="298450" lvl="0" indent="-285750" algn="just">
              <a:buSzPts val="2000"/>
              <a:buFont typeface="Arial" panose="020B0604020202020204" pitchFamily="34" charset="0"/>
              <a:buChar char="•"/>
            </a:pPr>
            <a:r>
              <a:rPr lang="pt-BR" sz="1600" dirty="0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O laser superior foi fixado no comprimento de onda de ressonância considerando temperatura ambiente (25°C), já o laser inferior foi fixado no comprimento de onda de ressonância para a máxima variação (75°C), dessa forma obtendo a potência para cada excitação do laser, para cada variação de temperatura;</a:t>
            </a:r>
          </a:p>
          <a:p>
            <a:pPr marL="298450" lvl="0" indent="-285750" algn="just">
              <a:buSzPts val="2000"/>
              <a:buFont typeface="Arial" panose="020B0604020202020204" pitchFamily="34" charset="0"/>
              <a:buChar char="•"/>
            </a:pPr>
            <a:r>
              <a:rPr lang="pt-BR" sz="1600" dirty="0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Posteriormente um filtro foi centrado nos mesmos comprimentos de onda de excitação do laser.</a:t>
            </a:r>
            <a:endParaRPr lang="en-US" sz="1600" dirty="0" smtClean="0">
              <a:latin typeface="Verdana" panose="020B0604030504040204" pitchFamily="34" charset="0"/>
              <a:ea typeface="Verdana" panose="020B0604030504040204" pitchFamily="34" charset="0"/>
              <a:cs typeface="Verdana"/>
              <a:sym typeface="Verdana"/>
            </a:endParaRPr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354" y="1690249"/>
            <a:ext cx="10913148" cy="3245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729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"/>
          <p:cNvSpPr txBox="1">
            <a:spLocks noGrp="1"/>
          </p:cNvSpPr>
          <p:nvPr>
            <p:ph type="title"/>
          </p:nvPr>
        </p:nvSpPr>
        <p:spPr>
          <a:xfrm>
            <a:off x="439317" y="430783"/>
            <a:ext cx="8816649" cy="673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>
              <a:buClr>
                <a:schemeClr val="dk1"/>
              </a:buClr>
            </a:pPr>
            <a:r>
              <a:rPr lang="en-US" dirty="0" smtClean="0"/>
              <a:t>4º </a:t>
            </a:r>
            <a:r>
              <a:rPr lang="en-US" dirty="0" err="1" smtClean="0"/>
              <a:t>Etapa</a:t>
            </a:r>
            <a:r>
              <a:rPr lang="en-US" dirty="0" smtClean="0"/>
              <a:t> – </a:t>
            </a:r>
            <a:r>
              <a:rPr lang="pt-BR" dirty="0" smtClean="0"/>
              <a:t>Análise de potência para variações de temperatura.</a:t>
            </a:r>
            <a:endParaRPr dirty="0"/>
          </a:p>
        </p:txBody>
      </p:sp>
      <p:sp>
        <p:nvSpPr>
          <p:cNvPr id="68" name="Google Shape;68;p3"/>
          <p:cNvSpPr txBox="1">
            <a:spLocks noGrp="1"/>
          </p:cNvSpPr>
          <p:nvPr>
            <p:ph type="sldNum" idx="12"/>
          </p:nvPr>
        </p:nvSpPr>
        <p:spPr>
          <a:xfrm>
            <a:off x="11509502" y="6453793"/>
            <a:ext cx="243300" cy="169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317" y="1939049"/>
            <a:ext cx="3724078" cy="3730352"/>
          </a:xfrm>
          <a:prstGeom prst="rect">
            <a:avLst/>
          </a:prstGeom>
        </p:spPr>
      </p:pic>
      <p:cxnSp>
        <p:nvCxnSpPr>
          <p:cNvPr id="3" name="Conector reto 2"/>
          <p:cNvCxnSpPr/>
          <p:nvPr/>
        </p:nvCxnSpPr>
        <p:spPr>
          <a:xfrm>
            <a:off x="2071397" y="2118050"/>
            <a:ext cx="0" cy="3330000"/>
          </a:xfrm>
          <a:prstGeom prst="line">
            <a:avLst/>
          </a:prstGeom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Conector reto 10"/>
          <p:cNvCxnSpPr/>
          <p:nvPr/>
        </p:nvCxnSpPr>
        <p:spPr>
          <a:xfrm>
            <a:off x="2615683" y="2118050"/>
            <a:ext cx="0" cy="3330000"/>
          </a:xfrm>
          <a:prstGeom prst="line">
            <a:avLst/>
          </a:prstGeom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2" name="Imagem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9626" y="1939049"/>
            <a:ext cx="3726588" cy="3730352"/>
          </a:xfrm>
          <a:prstGeom prst="rect">
            <a:avLst/>
          </a:prstGeom>
        </p:spPr>
      </p:pic>
      <p:pic>
        <p:nvPicPr>
          <p:cNvPr id="10" name="Imagem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6214" y="1939049"/>
            <a:ext cx="3726588" cy="3730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650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"/>
          <p:cNvSpPr txBox="1">
            <a:spLocks noGrp="1"/>
          </p:cNvSpPr>
          <p:nvPr>
            <p:ph type="title"/>
          </p:nvPr>
        </p:nvSpPr>
        <p:spPr>
          <a:xfrm>
            <a:off x="439317" y="430783"/>
            <a:ext cx="8816649" cy="673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>
              <a:buClr>
                <a:schemeClr val="dk1"/>
              </a:buClr>
            </a:pPr>
            <a:r>
              <a:rPr lang="en-US" dirty="0"/>
              <a:t>5</a:t>
            </a:r>
            <a:r>
              <a:rPr lang="en-US" dirty="0" smtClean="0"/>
              <a:t>º </a:t>
            </a:r>
            <a:r>
              <a:rPr lang="en-US" dirty="0" err="1" smtClean="0"/>
              <a:t>Etapa</a:t>
            </a:r>
            <a:r>
              <a:rPr lang="en-US" dirty="0" smtClean="0"/>
              <a:t> – </a:t>
            </a:r>
            <a:r>
              <a:rPr lang="pt-BR" dirty="0" smtClean="0"/>
              <a:t>Análise de potência para variações de deformação.</a:t>
            </a:r>
            <a:endParaRPr dirty="0"/>
          </a:p>
        </p:txBody>
      </p:sp>
      <p:sp>
        <p:nvSpPr>
          <p:cNvPr id="68" name="Google Shape;68;p3"/>
          <p:cNvSpPr txBox="1">
            <a:spLocks noGrp="1"/>
          </p:cNvSpPr>
          <p:nvPr>
            <p:ph type="sldNum" idx="12"/>
          </p:nvPr>
        </p:nvSpPr>
        <p:spPr>
          <a:xfrm>
            <a:off x="11509502" y="6453793"/>
            <a:ext cx="243300" cy="169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sp>
        <p:nvSpPr>
          <p:cNvPr id="10" name="Google Shape;65;p3"/>
          <p:cNvSpPr txBox="1"/>
          <p:nvPr/>
        </p:nvSpPr>
        <p:spPr>
          <a:xfrm>
            <a:off x="440402" y="1104670"/>
            <a:ext cx="11069100" cy="1423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90500" rIns="0" bIns="0" anchor="t" anchorCtr="0">
            <a:spAutoFit/>
          </a:bodyPr>
          <a:lstStyle/>
          <a:p>
            <a:pPr marL="298450" lvl="0" indent="-285750" algn="just">
              <a:buSzPts val="2000"/>
              <a:buFont typeface="Arial" panose="020B0604020202020204" pitchFamily="34" charset="0"/>
              <a:buChar char="•"/>
            </a:pPr>
            <a:r>
              <a:rPr lang="pt-BR" sz="1600" b="0" dirty="0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Para o mesmo ambiente de simulação, </a:t>
            </a:r>
            <a:r>
              <a:rPr lang="pt-BR" sz="1600" dirty="0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o laser superior foi fixado no comprimento de onda de ressonância considerando deformação nula (S = 0), já o laser inferior foi fixado no comprimento de onda de ressonância para a máxima variação (S = 3 </a:t>
            </a:r>
            <a:r>
              <a:rPr lang="pt-BR" sz="1600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milistrain</a:t>
            </a:r>
            <a:r>
              <a:rPr lang="pt-BR" sz="1600" dirty="0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), dessa forma obtendo a potência para cada excitação do laser, para cada variação de temperatura;</a:t>
            </a:r>
          </a:p>
          <a:p>
            <a:pPr marL="298450" lvl="0" indent="-285750" algn="just">
              <a:buSzPts val="2000"/>
              <a:buFont typeface="Arial" panose="020B0604020202020204" pitchFamily="34" charset="0"/>
              <a:buChar char="•"/>
            </a:pPr>
            <a:r>
              <a:rPr lang="pt-BR" sz="1600" dirty="0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Posteriormente um filtro foi centrado nos mesmos comprimentos de onda de excitação do laser.</a:t>
            </a:r>
            <a:endParaRPr lang="en-US" sz="1600" dirty="0" smtClean="0">
              <a:latin typeface="Verdana" panose="020B0604030504040204" pitchFamily="34" charset="0"/>
              <a:ea typeface="Verdana" panose="020B0604030504040204" pitchFamily="34" charset="0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645080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"/>
          <p:cNvSpPr txBox="1">
            <a:spLocks noGrp="1"/>
          </p:cNvSpPr>
          <p:nvPr>
            <p:ph type="title"/>
          </p:nvPr>
        </p:nvSpPr>
        <p:spPr>
          <a:xfrm>
            <a:off x="439317" y="430783"/>
            <a:ext cx="8816649" cy="673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>
              <a:buClr>
                <a:schemeClr val="dk1"/>
              </a:buClr>
            </a:pPr>
            <a:r>
              <a:rPr lang="en-US" dirty="0"/>
              <a:t>5</a:t>
            </a:r>
            <a:r>
              <a:rPr lang="en-US" dirty="0" smtClean="0"/>
              <a:t>º </a:t>
            </a:r>
            <a:r>
              <a:rPr lang="en-US" dirty="0" err="1" smtClean="0"/>
              <a:t>Etapa</a:t>
            </a:r>
            <a:r>
              <a:rPr lang="en-US" dirty="0" smtClean="0"/>
              <a:t> – </a:t>
            </a:r>
            <a:r>
              <a:rPr lang="pt-BR" dirty="0" smtClean="0"/>
              <a:t>Análise de potência para variações de deformação.</a:t>
            </a:r>
            <a:endParaRPr dirty="0"/>
          </a:p>
        </p:txBody>
      </p:sp>
      <p:sp>
        <p:nvSpPr>
          <p:cNvPr id="68" name="Google Shape;68;p3"/>
          <p:cNvSpPr txBox="1">
            <a:spLocks noGrp="1"/>
          </p:cNvSpPr>
          <p:nvPr>
            <p:ph type="sldNum" idx="12"/>
          </p:nvPr>
        </p:nvSpPr>
        <p:spPr>
          <a:xfrm>
            <a:off x="11509502" y="6453793"/>
            <a:ext cx="243300" cy="169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9441" y="1944425"/>
            <a:ext cx="3836680" cy="3840555"/>
          </a:xfrm>
          <a:prstGeom prst="rect">
            <a:avLst/>
          </a:prstGeom>
        </p:spPr>
      </p:pic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761" y="1944426"/>
            <a:ext cx="3836679" cy="3840554"/>
          </a:xfrm>
          <a:prstGeom prst="rect">
            <a:avLst/>
          </a:prstGeom>
        </p:spPr>
      </p:pic>
      <p:pic>
        <p:nvPicPr>
          <p:cNvPr id="9" name="Imagem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6122" y="1944425"/>
            <a:ext cx="3836680" cy="3840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903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"/>
          <p:cNvSpPr txBox="1">
            <a:spLocks noGrp="1"/>
          </p:cNvSpPr>
          <p:nvPr>
            <p:ph type="title"/>
          </p:nvPr>
        </p:nvSpPr>
        <p:spPr>
          <a:xfrm>
            <a:off x="439317" y="430783"/>
            <a:ext cx="8816649" cy="673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>
              <a:buClr>
                <a:schemeClr val="dk1"/>
              </a:buClr>
            </a:pPr>
            <a:r>
              <a:rPr lang="en-US" dirty="0"/>
              <a:t>6</a:t>
            </a:r>
            <a:r>
              <a:rPr lang="en-US" dirty="0" smtClean="0"/>
              <a:t>º </a:t>
            </a:r>
            <a:r>
              <a:rPr lang="en-US" dirty="0" err="1" smtClean="0"/>
              <a:t>Etapa</a:t>
            </a:r>
            <a:r>
              <a:rPr lang="en-US" dirty="0" smtClean="0"/>
              <a:t> – </a:t>
            </a:r>
            <a:r>
              <a:rPr lang="pt-BR" dirty="0" smtClean="0"/>
              <a:t>Centrando o comprimento de onda dos lasers em outro ponto.</a:t>
            </a:r>
            <a:endParaRPr dirty="0"/>
          </a:p>
        </p:txBody>
      </p:sp>
      <p:sp>
        <p:nvSpPr>
          <p:cNvPr id="68" name="Google Shape;68;p3"/>
          <p:cNvSpPr txBox="1">
            <a:spLocks noGrp="1"/>
          </p:cNvSpPr>
          <p:nvPr>
            <p:ph type="sldNum" idx="12"/>
          </p:nvPr>
        </p:nvSpPr>
        <p:spPr>
          <a:xfrm>
            <a:off x="11509502" y="6453793"/>
            <a:ext cx="243300" cy="169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pic>
        <p:nvPicPr>
          <p:cNvPr id="10" name="Imagem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924" y="1787855"/>
            <a:ext cx="3924224" cy="3928188"/>
          </a:xfrm>
          <a:prstGeom prst="rect">
            <a:avLst/>
          </a:prstGeom>
        </p:spPr>
      </p:pic>
      <p:pic>
        <p:nvPicPr>
          <p:cNvPr id="11" name="Imagem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4148" y="1787855"/>
            <a:ext cx="3924225" cy="3928188"/>
          </a:xfrm>
          <a:prstGeom prst="rect">
            <a:avLst/>
          </a:prstGeom>
        </p:spPr>
      </p:pic>
      <p:pic>
        <p:nvPicPr>
          <p:cNvPr id="13" name="Imagem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8372" y="1787855"/>
            <a:ext cx="3924225" cy="3928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255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"/>
          <p:cNvSpPr txBox="1">
            <a:spLocks noGrp="1"/>
          </p:cNvSpPr>
          <p:nvPr>
            <p:ph type="title"/>
          </p:nvPr>
        </p:nvSpPr>
        <p:spPr>
          <a:xfrm>
            <a:off x="439317" y="430783"/>
            <a:ext cx="8816649" cy="673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>
              <a:buClr>
                <a:schemeClr val="dk1"/>
              </a:buClr>
            </a:pPr>
            <a:r>
              <a:rPr lang="en-US" dirty="0" smtClean="0"/>
              <a:t>7º </a:t>
            </a:r>
            <a:r>
              <a:rPr lang="en-US" dirty="0" err="1" smtClean="0"/>
              <a:t>Etapa</a:t>
            </a:r>
            <a:r>
              <a:rPr lang="en-US" dirty="0" smtClean="0"/>
              <a:t> – </a:t>
            </a:r>
            <a:r>
              <a:rPr lang="pt-BR" dirty="0" smtClean="0"/>
              <a:t>Qual o máximo de deformação que é possível aplicar mantendo a relação de potência linear?</a:t>
            </a:r>
            <a:endParaRPr dirty="0"/>
          </a:p>
        </p:txBody>
      </p:sp>
      <p:sp>
        <p:nvSpPr>
          <p:cNvPr id="68" name="Google Shape;68;p3"/>
          <p:cNvSpPr txBox="1">
            <a:spLocks noGrp="1"/>
          </p:cNvSpPr>
          <p:nvPr>
            <p:ph type="sldNum" idx="12"/>
          </p:nvPr>
        </p:nvSpPr>
        <p:spPr>
          <a:xfrm>
            <a:off x="11509502" y="6453793"/>
            <a:ext cx="243300" cy="169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060" y="1104671"/>
            <a:ext cx="3872590" cy="3876501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6705" y="1104671"/>
            <a:ext cx="3872589" cy="3876501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5349" y="1104670"/>
            <a:ext cx="3872590" cy="3876501"/>
          </a:xfrm>
          <a:prstGeom prst="rect">
            <a:avLst/>
          </a:prstGeom>
        </p:spPr>
      </p:pic>
      <p:sp>
        <p:nvSpPr>
          <p:cNvPr id="9" name="Google Shape;65;p3"/>
          <p:cNvSpPr txBox="1"/>
          <p:nvPr/>
        </p:nvSpPr>
        <p:spPr>
          <a:xfrm>
            <a:off x="413230" y="4943324"/>
            <a:ext cx="11070185" cy="1669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90500" rIns="0" bIns="0" anchor="t" anchorCtr="0">
            <a:spAutoFit/>
          </a:bodyPr>
          <a:lstStyle/>
          <a:p>
            <a:pPr marL="298450" lvl="0" indent="-285750" algn="just">
              <a:buSzPts val="2000"/>
              <a:buFont typeface="Arial" panose="020B0604020202020204" pitchFamily="34" charset="0"/>
              <a:buChar char="•"/>
            </a:pPr>
            <a:r>
              <a:rPr lang="pt-BR" sz="1600" dirty="0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Note pela curva em azul, que o comportamento da potência se mantém crescendo até 3,43 </a:t>
            </a:r>
            <a:r>
              <a:rPr lang="pt-BR" sz="1600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milistrain</a:t>
            </a:r>
            <a:r>
              <a:rPr lang="pt-BR" sz="1600" dirty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 </a:t>
            </a:r>
            <a:r>
              <a:rPr lang="pt-BR" sz="1600" dirty="0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e a partir disso perde a característica desejada;</a:t>
            </a:r>
          </a:p>
          <a:p>
            <a:pPr marL="298450" lvl="0" indent="-285750" algn="just">
              <a:buSzPts val="2000"/>
              <a:buFont typeface="Arial" panose="020B0604020202020204" pitchFamily="34" charset="0"/>
              <a:buChar char="•"/>
            </a:pPr>
            <a:r>
              <a:rPr lang="pt-BR" sz="1600" dirty="0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Isso ocorre pois agora está sendo feita a obtenção das potências dos lóbulos secundários;</a:t>
            </a:r>
          </a:p>
          <a:p>
            <a:pPr marL="298450" lvl="0" indent="-285750" algn="just">
              <a:buSzPts val="2000"/>
              <a:buFont typeface="Arial" panose="020B0604020202020204" pitchFamily="34" charset="0"/>
              <a:buChar char="•"/>
            </a:pPr>
            <a:r>
              <a:rPr lang="pt-BR" sz="1600" dirty="0" smtClean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O comprimento de onda do laser centrado na reta vermelha não pode ser arbitrário;</a:t>
            </a:r>
          </a:p>
          <a:p>
            <a:pPr marL="298450" lvl="0" indent="-285750" algn="just">
              <a:buSzPts val="2000"/>
              <a:buFont typeface="Arial" panose="020B0604020202020204" pitchFamily="34" charset="0"/>
              <a:buChar char="•"/>
            </a:pPr>
            <a:r>
              <a:rPr lang="pt-BR" sz="1600" dirty="0" smtClean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O dispositivo deve ser capaz de detectar deformações pequenas até um ponto onde o dispositivo “satura”.</a:t>
            </a:r>
          </a:p>
        </p:txBody>
      </p:sp>
    </p:spTree>
    <p:extLst>
      <p:ext uri="{BB962C8B-B14F-4D97-AF65-F5344CB8AC3E}">
        <p14:creationId xmlns:p14="http://schemas.microsoft.com/office/powerpoint/2010/main" val="2045976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1704</TotalTime>
  <Words>589</Words>
  <Application>Microsoft Office PowerPoint</Application>
  <PresentationFormat>Widescreen</PresentationFormat>
  <Paragraphs>82</Paragraphs>
  <Slides>13</Slides>
  <Notes>13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8" baseType="lpstr">
      <vt:lpstr>Calibri</vt:lpstr>
      <vt:lpstr>Verdana</vt:lpstr>
      <vt:lpstr>Cambria Math</vt:lpstr>
      <vt:lpstr>Arial</vt:lpstr>
      <vt:lpstr>Office Theme</vt:lpstr>
      <vt:lpstr>1° Etapa - Determinar W_bragg.</vt:lpstr>
      <vt:lpstr>2º Etapa –Variação de Temperatura.</vt:lpstr>
      <vt:lpstr>3º Etapa – Variação de Strain (S).</vt:lpstr>
      <vt:lpstr>4º Etapa – Análise de potência para variações de temperatura.</vt:lpstr>
      <vt:lpstr>4º Etapa – Análise de potência para variações de temperatura.</vt:lpstr>
      <vt:lpstr>5º Etapa – Análise de potência para variações de deformação.</vt:lpstr>
      <vt:lpstr>5º Etapa – Análise de potência para variações de deformação.</vt:lpstr>
      <vt:lpstr>6º Etapa – Centrando o comprimento de onda dos lasers em outro ponto.</vt:lpstr>
      <vt:lpstr>7º Etapa – Qual o máximo de deformação que é possível aplicar mantendo a relação de potência linear?</vt:lpstr>
      <vt:lpstr>7º Etapa – Qual o máximo de deformação que é possível aplicar mantendo a relação de potência linear?</vt:lpstr>
      <vt:lpstr>7º Etapa – Qual o máximo de deformação que é possível aplicar mantendo a relação de potência linear?</vt:lpstr>
      <vt:lpstr>8º Etapa – Variando o comprimento de onda do laser na faixa para obter o ponto ótimo.</vt:lpstr>
      <vt:lpstr>8º Etapa – Variando o comprimento de onda do laser na faixa para obter o ponto ótimo.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Projeto de Circuitos Fotônicos em Silício</dc:title>
  <dc:creator>Erick Cândido Sousa</dc:creator>
  <cp:lastModifiedBy>Erick Cândido Sousa</cp:lastModifiedBy>
  <cp:revision>75</cp:revision>
  <dcterms:modified xsi:type="dcterms:W3CDTF">2025-08-28T07:11:59Z</dcterms:modified>
</cp:coreProperties>
</file>